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305" r:id="rId4"/>
    <p:sldId id="307" r:id="rId5"/>
    <p:sldId id="308" r:id="rId6"/>
    <p:sldId id="309" r:id="rId7"/>
    <p:sldId id="310" r:id="rId8"/>
    <p:sldId id="311" r:id="rId9"/>
    <p:sldId id="312" r:id="rId10"/>
    <p:sldId id="313" r:id="rId11"/>
    <p:sldId id="314" r:id="rId12"/>
    <p:sldId id="326" r:id="rId13"/>
    <p:sldId id="315" r:id="rId14"/>
    <p:sldId id="316" r:id="rId15"/>
    <p:sldId id="317" r:id="rId16"/>
    <p:sldId id="318" r:id="rId17"/>
    <p:sldId id="319" r:id="rId18"/>
    <p:sldId id="320" r:id="rId19"/>
    <p:sldId id="321" r:id="rId20"/>
    <p:sldId id="322" r:id="rId21"/>
    <p:sldId id="323" r:id="rId22"/>
    <p:sldId id="324" r:id="rId23"/>
    <p:sldId id="32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0"/>
    <p:restoredTop sz="96045"/>
  </p:normalViewPr>
  <p:slideViewPr>
    <p:cSldViewPr snapToGrid="0">
      <p:cViewPr varScale="1">
        <p:scale>
          <a:sx n="118" d="100"/>
          <a:sy n="118" d="100"/>
        </p:scale>
        <p:origin x="7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14</a:t>
            </a:fld>
            <a:endParaRPr lang="en-US"/>
          </a:p>
        </p:txBody>
      </p:sp>
    </p:spTree>
    <p:extLst>
      <p:ext uri="{BB962C8B-B14F-4D97-AF65-F5344CB8AC3E}">
        <p14:creationId xmlns:p14="http://schemas.microsoft.com/office/powerpoint/2010/main" val="320228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16</a:t>
            </a:fld>
            <a:endParaRPr lang="en-US"/>
          </a:p>
        </p:txBody>
      </p:sp>
    </p:spTree>
    <p:extLst>
      <p:ext uri="{BB962C8B-B14F-4D97-AF65-F5344CB8AC3E}">
        <p14:creationId xmlns:p14="http://schemas.microsoft.com/office/powerpoint/2010/main" val="2246201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17</a:t>
            </a:fld>
            <a:endParaRPr lang="en-US"/>
          </a:p>
        </p:txBody>
      </p:sp>
    </p:spTree>
    <p:extLst>
      <p:ext uri="{BB962C8B-B14F-4D97-AF65-F5344CB8AC3E}">
        <p14:creationId xmlns:p14="http://schemas.microsoft.com/office/powerpoint/2010/main" val="52221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23</a:t>
            </a:fld>
            <a:endParaRPr lang="en-US"/>
          </a:p>
        </p:txBody>
      </p:sp>
    </p:spTree>
    <p:extLst>
      <p:ext uri="{BB962C8B-B14F-4D97-AF65-F5344CB8AC3E}">
        <p14:creationId xmlns:p14="http://schemas.microsoft.com/office/powerpoint/2010/main" val="348820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1/21/25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177.png"/><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2.png"/><Relationship Id="rId7" Type="http://schemas.openxmlformats.org/officeDocument/2006/relationships/image" Target="../media/image44.png"/><Relationship Id="rId2" Type="http://schemas.openxmlformats.org/officeDocument/2006/relationships/image" Target="../media/image680.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750.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202.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2.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NULL"/><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4.png"/><Relationship Id="rId7" Type="http://schemas.openxmlformats.org/officeDocument/2006/relationships/image" Target="../media/image79.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90.png"/><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media/image94.png"/><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7.png"/><Relationship Id="rId4" Type="http://schemas.openxmlformats.org/officeDocument/2006/relationships/image" Target="NULL"/><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8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54.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0.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870.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Symmetries and Conservation laws</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616B-C60A-22E0-7266-ECF880F8FF9B}"/>
              </a:ext>
            </a:extLst>
          </p:cNvPr>
          <p:cNvSpPr>
            <a:spLocks noGrp="1"/>
          </p:cNvSpPr>
          <p:nvPr>
            <p:ph type="title"/>
          </p:nvPr>
        </p:nvSpPr>
        <p:spPr>
          <a:xfrm>
            <a:off x="260684" y="0"/>
            <a:ext cx="10515600" cy="1325563"/>
          </a:xfrm>
        </p:spPr>
        <p:txBody>
          <a:bodyPr/>
          <a:lstStyle/>
          <a:p>
            <a:r>
              <a:rPr lang="en-US" b="1" dirty="0"/>
              <a:t>Rotational Selection Rules</a:t>
            </a:r>
          </a:p>
        </p:txBody>
      </p:sp>
      <p:sp>
        <p:nvSpPr>
          <p:cNvPr id="4" name="TextBox 3">
            <a:extLst>
              <a:ext uri="{FF2B5EF4-FFF2-40B4-BE49-F238E27FC236}">
                <a16:creationId xmlns:a16="http://schemas.microsoft.com/office/drawing/2014/main" id="{90D640D0-1FAA-55ED-24C9-38A3EC9FAFB6}"/>
              </a:ext>
            </a:extLst>
          </p:cNvPr>
          <p:cNvSpPr txBox="1"/>
          <p:nvPr/>
        </p:nvSpPr>
        <p:spPr>
          <a:xfrm>
            <a:off x="260684" y="1325563"/>
            <a:ext cx="11357009" cy="3970318"/>
          </a:xfrm>
          <a:prstGeom prst="rect">
            <a:avLst/>
          </a:prstGeom>
          <a:noFill/>
        </p:spPr>
        <p:txBody>
          <a:bodyPr wrap="square">
            <a:spAutoFit/>
          </a:bodyPr>
          <a:lstStyle/>
          <a:p>
            <a:r>
              <a:rPr lang="en-US" sz="1800" dirty="0">
                <a:effectLst/>
                <a:latin typeface="ACaslonPro"/>
              </a:rPr>
              <a:t>The most general statement of the rotational selection rules is the </a:t>
            </a:r>
            <a:r>
              <a:rPr lang="en-US" sz="1800" b="1" dirty="0">
                <a:effectLst/>
                <a:latin typeface="ACaslonPro"/>
              </a:rPr>
              <a:t>Wigner–Eckart Theorem</a:t>
            </a:r>
            <a:r>
              <a:rPr lang="en-US" sz="1800" dirty="0">
                <a:effectLst/>
                <a:latin typeface="ACaslonPro"/>
              </a:rPr>
              <a:t>; as a practical matter, it is arguably one of the most important theorems in quantum mechanics. </a:t>
            </a:r>
          </a:p>
          <a:p>
            <a:endParaRPr lang="en-US" dirty="0">
              <a:latin typeface="ACaslonPro"/>
            </a:endParaRPr>
          </a:p>
          <a:p>
            <a:r>
              <a:rPr lang="en-US" sz="1800" dirty="0">
                <a:effectLst/>
                <a:latin typeface="ACaslonPro"/>
              </a:rPr>
              <a:t>We’ll start developing our intuition by working out the selection rules for the two classes of operators one encounters most often: scalar operators and vector operators. </a:t>
            </a:r>
          </a:p>
          <a:p>
            <a:endParaRPr lang="en-US" dirty="0">
              <a:latin typeface="ACaslonPro"/>
            </a:endParaRPr>
          </a:p>
          <a:p>
            <a:r>
              <a:rPr lang="en-US" sz="1800" dirty="0">
                <a:effectLst/>
                <a:latin typeface="ACaslonPro"/>
              </a:rPr>
              <a:t>In deriving these selection rules, we consider only how the operators behave under a rotation; therefore, the results of this section apply equally well to “true” scalars and pseudoscalars, and those of the next section apply equally well to “true” vectors and pseudovectors. </a:t>
            </a:r>
          </a:p>
          <a:p>
            <a:endParaRPr lang="en-US" dirty="0">
              <a:latin typeface="ACaslonPro"/>
            </a:endParaRPr>
          </a:p>
          <a:p>
            <a:r>
              <a:rPr lang="en-US" sz="1800" dirty="0">
                <a:effectLst/>
                <a:latin typeface="ACaslonPro"/>
              </a:rPr>
              <a:t>These selection rules can be combined with the parity selection rules to obtain a larger set of selection rules for the operator. </a:t>
            </a:r>
          </a:p>
          <a:p>
            <a:endParaRPr lang="en-US" dirty="0">
              <a:latin typeface="ACaslonPro"/>
            </a:endParaRPr>
          </a:p>
          <a:p>
            <a:r>
              <a:rPr lang="en-US" dirty="0">
                <a:latin typeface="ACaslonPro"/>
              </a:rPr>
              <a:t>After this, we’ll prove the theorem if time permits.</a:t>
            </a:r>
            <a:endParaRPr lang="en-US" dirty="0"/>
          </a:p>
        </p:txBody>
      </p:sp>
    </p:spTree>
    <p:extLst>
      <p:ext uri="{BB962C8B-B14F-4D97-AF65-F5344CB8AC3E}">
        <p14:creationId xmlns:p14="http://schemas.microsoft.com/office/powerpoint/2010/main" val="48528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17C7-F2B9-5280-260F-8D2B3AC63D86}"/>
              </a:ext>
            </a:extLst>
          </p:cNvPr>
          <p:cNvSpPr>
            <a:spLocks noGrp="1"/>
          </p:cNvSpPr>
          <p:nvPr>
            <p:ph type="title"/>
          </p:nvPr>
        </p:nvSpPr>
        <p:spPr>
          <a:xfrm>
            <a:off x="251059" y="0"/>
            <a:ext cx="10515600" cy="1325563"/>
          </a:xfrm>
        </p:spPr>
        <p:txBody>
          <a:bodyPr/>
          <a:lstStyle/>
          <a:p>
            <a:r>
              <a:rPr lang="en-US" b="1" dirty="0"/>
              <a:t>Selection Rules for Scalar Operators</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8E36F5C-1424-0693-4177-E5592DADF6FF}"/>
                  </a:ext>
                </a:extLst>
              </p:cNvPr>
              <p:cNvSpPr txBox="1"/>
              <p:nvPr/>
            </p:nvSpPr>
            <p:spPr>
              <a:xfrm>
                <a:off x="251059" y="1073564"/>
                <a:ext cx="11689882" cy="661912"/>
              </a:xfrm>
              <a:prstGeom prst="rect">
                <a:avLst/>
              </a:prstGeom>
              <a:noFill/>
            </p:spPr>
            <p:txBody>
              <a:bodyPr wrap="square">
                <a:spAutoFit/>
              </a:bodyPr>
              <a:lstStyle/>
              <a:p>
                <a:r>
                  <a:rPr lang="en-US" sz="1800" dirty="0">
                    <a:effectLst/>
                    <a:latin typeface="ACaslonPro"/>
                  </a:rPr>
                  <a:t>The commutation relations for a scalar operator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𝑓</m:t>
                        </m:r>
                      </m:e>
                    </m:acc>
                  </m:oMath>
                </a14:m>
                <a:r>
                  <a:rPr lang="en-US" sz="1800" dirty="0">
                    <a:effectLst/>
                    <a:latin typeface="ACaslonPro"/>
                  </a:rPr>
                  <a:t> with the three components of angular momentum can be rewritten in terms of the raising and lowering operators as </a:t>
                </a:r>
                <a:endParaRPr lang="en-US" dirty="0"/>
              </a:p>
            </p:txBody>
          </p:sp>
        </mc:Choice>
        <mc:Fallback xmlns="">
          <p:sp>
            <p:nvSpPr>
              <p:cNvPr id="4" name="TextBox 3">
                <a:extLst>
                  <a:ext uri="{FF2B5EF4-FFF2-40B4-BE49-F238E27FC236}">
                    <a16:creationId xmlns:a16="http://schemas.microsoft.com/office/drawing/2014/main" id="{E8E36F5C-1424-0693-4177-E5592DADF6FF}"/>
                  </a:ext>
                </a:extLst>
              </p:cNvPr>
              <p:cNvSpPr txBox="1">
                <a:spLocks noRot="1" noChangeAspect="1" noMove="1" noResize="1" noEditPoints="1" noAdjustHandles="1" noChangeArrowheads="1" noChangeShapeType="1" noTextEdit="1"/>
              </p:cNvSpPr>
              <p:nvPr/>
            </p:nvSpPr>
            <p:spPr>
              <a:xfrm>
                <a:off x="251059" y="1073564"/>
                <a:ext cx="11689882" cy="661912"/>
              </a:xfrm>
              <a:prstGeom prst="rect">
                <a:avLst/>
              </a:prstGeom>
              <a:blipFill>
                <a:blip r:embed="rId2"/>
                <a:stretch>
                  <a:fillRect l="-434" t="-1887" b="-15094"/>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2B326B4-5CBE-87BC-A9B8-89D729D956BE}"/>
              </a:ext>
            </a:extLst>
          </p:cNvPr>
          <p:cNvGrpSpPr/>
          <p:nvPr/>
        </p:nvGrpSpPr>
        <p:grpSpPr>
          <a:xfrm>
            <a:off x="3491460" y="1852761"/>
            <a:ext cx="4034797" cy="498241"/>
            <a:chOff x="2905424" y="1934233"/>
            <a:chExt cx="4034797" cy="498241"/>
          </a:xfrm>
        </p:grpSpPr>
        <p:pic>
          <p:nvPicPr>
            <p:cNvPr id="6" name="Picture 5" descr="A number of letters and numbers&#10;&#10;Description automatically generated with medium confidence">
              <a:extLst>
                <a:ext uri="{FF2B5EF4-FFF2-40B4-BE49-F238E27FC236}">
                  <a16:creationId xmlns:a16="http://schemas.microsoft.com/office/drawing/2014/main" id="{7AAA1AC1-08D4-3FCE-7435-E508A2E1A79B}"/>
                </a:ext>
              </a:extLst>
            </p:cNvPr>
            <p:cNvPicPr>
              <a:picLocks noChangeAspect="1"/>
            </p:cNvPicPr>
            <p:nvPr/>
          </p:nvPicPr>
          <p:blipFill>
            <a:blip r:embed="rId3"/>
            <a:stretch>
              <a:fillRect/>
            </a:stretch>
          </p:blipFill>
          <p:spPr>
            <a:xfrm>
              <a:off x="2905424" y="1934233"/>
              <a:ext cx="1245603" cy="498241"/>
            </a:xfrm>
            <a:prstGeom prst="rect">
              <a:avLst/>
            </a:prstGeom>
          </p:spPr>
        </p:pic>
        <p:pic>
          <p:nvPicPr>
            <p:cNvPr id="8" name="Picture 7" descr="A close up of a number&#10;&#10;Description automatically generated">
              <a:extLst>
                <a:ext uri="{FF2B5EF4-FFF2-40B4-BE49-F238E27FC236}">
                  <a16:creationId xmlns:a16="http://schemas.microsoft.com/office/drawing/2014/main" id="{DB5DA3B7-B3DF-4CE4-6AF5-B40A77742ADB}"/>
                </a:ext>
              </a:extLst>
            </p:cNvPr>
            <p:cNvPicPr>
              <a:picLocks noChangeAspect="1"/>
            </p:cNvPicPr>
            <p:nvPr/>
          </p:nvPicPr>
          <p:blipFill>
            <a:blip r:embed="rId4"/>
            <a:stretch>
              <a:fillRect/>
            </a:stretch>
          </p:blipFill>
          <p:spPr>
            <a:xfrm>
              <a:off x="4341780" y="1942045"/>
              <a:ext cx="1245603" cy="479078"/>
            </a:xfrm>
            <a:prstGeom prst="rect">
              <a:avLst/>
            </a:prstGeom>
          </p:spPr>
        </p:pic>
        <p:pic>
          <p:nvPicPr>
            <p:cNvPr id="10" name="Picture 9" descr="A black letter on a white background&#10;&#10;Description automatically generated">
              <a:extLst>
                <a:ext uri="{FF2B5EF4-FFF2-40B4-BE49-F238E27FC236}">
                  <a16:creationId xmlns:a16="http://schemas.microsoft.com/office/drawing/2014/main" id="{5715444C-39BF-B1A4-7453-E4F16D74BBF2}"/>
                </a:ext>
              </a:extLst>
            </p:cNvPr>
            <p:cNvPicPr>
              <a:picLocks noChangeAspect="1"/>
            </p:cNvPicPr>
            <p:nvPr/>
          </p:nvPicPr>
          <p:blipFill>
            <a:blip r:embed="rId5"/>
            <a:stretch>
              <a:fillRect/>
            </a:stretch>
          </p:blipFill>
          <p:spPr>
            <a:xfrm>
              <a:off x="5778136" y="1953396"/>
              <a:ext cx="1162085" cy="445731"/>
            </a:xfrm>
            <a:prstGeom prst="rect">
              <a:avLst/>
            </a:prstGeom>
          </p:spPr>
        </p:pic>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BB2B69-12D5-24A9-2D7C-E61D1D0D0C4E}"/>
                  </a:ext>
                </a:extLst>
              </p:cNvPr>
              <p:cNvSpPr txBox="1"/>
              <p:nvPr/>
            </p:nvSpPr>
            <p:spPr>
              <a:xfrm>
                <a:off x="266567" y="2483998"/>
                <a:ext cx="11505129" cy="1223348"/>
              </a:xfrm>
              <a:prstGeom prst="rect">
                <a:avLst/>
              </a:prstGeom>
              <a:noFill/>
            </p:spPr>
            <p:txBody>
              <a:bodyPr wrap="square">
                <a:spAutoFit/>
              </a:bodyPr>
              <a:lstStyle/>
              <a:p>
                <a:r>
                  <a:rPr lang="en-US" sz="1800" dirty="0">
                    <a:effectLst/>
                    <a:latin typeface="ACaslonPro"/>
                  </a:rPr>
                  <a:t>We derive selection rules for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𝑓</m:t>
                        </m:r>
                      </m:e>
                    </m:acc>
                  </m:oMath>
                </a14:m>
                <a:r>
                  <a:rPr lang="en-US" sz="1800" dirty="0">
                    <a:effectLst/>
                    <a:latin typeface="ACaslonPro"/>
                  </a:rPr>
                  <a:t> by sandwiching these commutators between two states of definite angular momentum, which we will write as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𝑛𝑙𝑚</m:t>
                        </m:r>
                      </m:e>
                    </m:d>
                  </m:oMath>
                </a14:m>
                <a:r>
                  <a:rPr lang="en-US" sz="1800" dirty="0">
                    <a:effectLst/>
                    <a:latin typeface="ACaslonPro"/>
                  </a:rPr>
                  <a:t> and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𝑙</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e>
                    </m:d>
                  </m:oMath>
                </a14:m>
                <a:r>
                  <a:rPr lang="en-US" sz="1800" dirty="0">
                    <a:effectLst/>
                    <a:latin typeface="ACaslonPro"/>
                  </a:rPr>
                  <a:t>. </a:t>
                </a:r>
                <a:r>
                  <a:rPr lang="en-US" dirty="0"/>
                  <a:t>These might be hydrogenic orbitals, but they need not be (in fact they need not even be eigenstates of any Hamiltonian, but we’ll leave the quantum number </a:t>
                </a:r>
                <a:r>
                  <a:rPr lang="en-US" i="1" dirty="0"/>
                  <a:t>n </a:t>
                </a:r>
                <a:r>
                  <a:rPr lang="en-US" dirty="0"/>
                  <a:t>there, so they look familiar); we require only that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𝑛𝑙𝑚</m:t>
                        </m:r>
                      </m:e>
                    </m:d>
                  </m:oMath>
                </a14:m>
                <a:r>
                  <a:rPr lang="en-US" dirty="0">
                    <a:latin typeface="ACaslonPro"/>
                  </a:rPr>
                  <a:t> is an eigenstate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𝐿</m:t>
                            </m:r>
                          </m:e>
                        </m:acc>
                      </m:e>
                      <m:sup>
                        <m:r>
                          <a:rPr lang="en-US" i="1">
                            <a:latin typeface="Cambria Math" panose="02040503050406030204" pitchFamily="18" charset="0"/>
                          </a:rPr>
                          <m:t>2</m:t>
                        </m:r>
                      </m:sup>
                    </m:sSup>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𝑧</m:t>
                        </m:r>
                      </m:sub>
                    </m:sSub>
                  </m:oMath>
                </a14:m>
                <a:r>
                  <a:rPr lang="en-US" dirty="0"/>
                  <a:t> with quantum numbers </a:t>
                </a:r>
                <a14:m>
                  <m:oMath xmlns:m="http://schemas.openxmlformats.org/officeDocument/2006/math">
                    <m:r>
                      <a:rPr lang="en-US" i="1" dirty="0" smtClean="0">
                        <a:latin typeface="Cambria Math" panose="02040503050406030204" pitchFamily="18" charset="0"/>
                      </a:rPr>
                      <m:t>𝑙</m:t>
                    </m:r>
                  </m:oMath>
                </a14:m>
                <a:r>
                  <a:rPr lang="en-US" dirty="0"/>
                  <a:t> and </a:t>
                </a:r>
                <a14:m>
                  <m:oMath xmlns:m="http://schemas.openxmlformats.org/officeDocument/2006/math">
                    <m:r>
                      <a:rPr lang="en-US" i="1" dirty="0" smtClean="0">
                        <a:latin typeface="Cambria Math" panose="02040503050406030204" pitchFamily="18" charset="0"/>
                      </a:rPr>
                      <m:t>𝑚</m:t>
                    </m:r>
                  </m:oMath>
                </a14:m>
                <a:r>
                  <a:rPr lang="en-US" dirty="0"/>
                  <a:t> respectively.</a:t>
                </a:r>
              </a:p>
            </p:txBody>
          </p:sp>
        </mc:Choice>
        <mc:Fallback xmlns="">
          <p:sp>
            <p:nvSpPr>
              <p:cNvPr id="13" name="TextBox 12">
                <a:extLst>
                  <a:ext uri="{FF2B5EF4-FFF2-40B4-BE49-F238E27FC236}">
                    <a16:creationId xmlns:a16="http://schemas.microsoft.com/office/drawing/2014/main" id="{EABB2B69-12D5-24A9-2D7C-E61D1D0D0C4E}"/>
                  </a:ext>
                </a:extLst>
              </p:cNvPr>
              <p:cNvSpPr txBox="1">
                <a:spLocks noRot="1" noChangeAspect="1" noMove="1" noResize="1" noEditPoints="1" noAdjustHandles="1" noChangeArrowheads="1" noChangeShapeType="1" noTextEdit="1"/>
              </p:cNvSpPr>
              <p:nvPr/>
            </p:nvSpPr>
            <p:spPr>
              <a:xfrm>
                <a:off x="266567" y="2483998"/>
                <a:ext cx="11505129" cy="1223348"/>
              </a:xfrm>
              <a:prstGeom prst="rect">
                <a:avLst/>
              </a:prstGeom>
              <a:blipFill>
                <a:blip r:embed="rId6"/>
                <a:stretch>
                  <a:fillRect l="-552" t="-10309" r="-993" b="-51546"/>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6894E875-5C30-D95E-2511-A8736559CD2A}"/>
              </a:ext>
            </a:extLst>
          </p:cNvPr>
          <p:cNvGrpSpPr/>
          <p:nvPr/>
        </p:nvGrpSpPr>
        <p:grpSpPr>
          <a:xfrm>
            <a:off x="235017" y="3835188"/>
            <a:ext cx="11790146" cy="630304"/>
            <a:chOff x="251059" y="3946217"/>
            <a:chExt cx="11790146" cy="630304"/>
          </a:xfrm>
        </p:grpSpPr>
        <p:pic>
          <p:nvPicPr>
            <p:cNvPr id="15" name="Picture 14" descr="A close up of a letter&#10;&#10;Description automatically generated">
              <a:extLst>
                <a:ext uri="{FF2B5EF4-FFF2-40B4-BE49-F238E27FC236}">
                  <a16:creationId xmlns:a16="http://schemas.microsoft.com/office/drawing/2014/main" id="{051BF313-A494-B4AF-F3CC-45DB5BC670FD}"/>
                </a:ext>
              </a:extLst>
            </p:cNvPr>
            <p:cNvPicPr>
              <a:picLocks noChangeAspect="1"/>
            </p:cNvPicPr>
            <p:nvPr/>
          </p:nvPicPr>
          <p:blipFill>
            <a:blip r:embed="rId7"/>
            <a:stretch>
              <a:fillRect/>
            </a:stretch>
          </p:blipFill>
          <p:spPr>
            <a:xfrm>
              <a:off x="251059" y="3946217"/>
              <a:ext cx="2783843" cy="630304"/>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E086E3D5-9230-40E3-DAC0-AB070B874E16}"/>
                </a:ext>
              </a:extLst>
            </p:cNvPr>
            <p:cNvPicPr>
              <a:picLocks noChangeAspect="1"/>
            </p:cNvPicPr>
            <p:nvPr/>
          </p:nvPicPr>
          <p:blipFill>
            <a:blip r:embed="rId8"/>
            <a:stretch>
              <a:fillRect/>
            </a:stretch>
          </p:blipFill>
          <p:spPr>
            <a:xfrm>
              <a:off x="3654968" y="3979564"/>
              <a:ext cx="4565008" cy="583497"/>
            </a:xfrm>
            <a:prstGeom prst="rect">
              <a:avLst/>
            </a:prstGeom>
          </p:spPr>
        </p:pic>
        <p:sp>
          <p:nvSpPr>
            <p:cNvPr id="18" name="Right Arrow 17">
              <a:extLst>
                <a:ext uri="{FF2B5EF4-FFF2-40B4-BE49-F238E27FC236}">
                  <a16:creationId xmlns:a16="http://schemas.microsoft.com/office/drawing/2014/main" id="{A709FBD2-0BB3-5503-1190-9A22FA768413}"/>
                </a:ext>
              </a:extLst>
            </p:cNvPr>
            <p:cNvSpPr/>
            <p:nvPr/>
          </p:nvSpPr>
          <p:spPr>
            <a:xfrm>
              <a:off x="3202718" y="4104785"/>
              <a:ext cx="349005" cy="284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letter on a white background&#10;&#10;Description automatically generated">
              <a:extLst>
                <a:ext uri="{FF2B5EF4-FFF2-40B4-BE49-F238E27FC236}">
                  <a16:creationId xmlns:a16="http://schemas.microsoft.com/office/drawing/2014/main" id="{D49490B6-D67F-C060-1571-D9784026D5C4}"/>
                </a:ext>
              </a:extLst>
            </p:cNvPr>
            <p:cNvPicPr>
              <a:picLocks noChangeAspect="1"/>
            </p:cNvPicPr>
            <p:nvPr/>
          </p:nvPicPr>
          <p:blipFill>
            <a:blip r:embed="rId9"/>
            <a:stretch>
              <a:fillRect/>
            </a:stretch>
          </p:blipFill>
          <p:spPr>
            <a:xfrm>
              <a:off x="8704981" y="4015276"/>
              <a:ext cx="3336224" cy="500434"/>
            </a:xfrm>
            <a:prstGeom prst="rect">
              <a:avLst/>
            </a:prstGeom>
          </p:spPr>
        </p:pic>
        <p:sp>
          <p:nvSpPr>
            <p:cNvPr id="21" name="Right Arrow 20">
              <a:extLst>
                <a:ext uri="{FF2B5EF4-FFF2-40B4-BE49-F238E27FC236}">
                  <a16:creationId xmlns:a16="http://schemas.microsoft.com/office/drawing/2014/main" id="{AC11C593-B47E-CC04-1C33-F49EF7F6DD53}"/>
                </a:ext>
              </a:extLst>
            </p:cNvPr>
            <p:cNvSpPr/>
            <p:nvPr/>
          </p:nvSpPr>
          <p:spPr>
            <a:xfrm>
              <a:off x="8303970" y="4125934"/>
              <a:ext cx="349005" cy="2843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27754DF-F9DF-1741-0D4C-169CB1DE255D}"/>
                  </a:ext>
                </a:extLst>
              </p:cNvPr>
              <p:cNvSpPr txBox="1"/>
              <p:nvPr/>
            </p:nvSpPr>
            <p:spPr>
              <a:xfrm>
                <a:off x="266567" y="4592420"/>
                <a:ext cx="10813986" cy="849143"/>
              </a:xfrm>
              <a:prstGeom prst="rect">
                <a:avLst/>
              </a:prstGeom>
              <a:noFill/>
            </p:spPr>
            <p:txBody>
              <a:bodyPr wrap="none" rtlCol="0">
                <a:spAutoFit/>
              </a:bodyPr>
              <a:lstStyle/>
              <a:p>
                <a:r>
                  <a:rPr lang="en-US" dirty="0"/>
                  <a:t>where we used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𝑧</m:t>
                        </m:r>
                      </m:sub>
                    </m:sSub>
                    <m:r>
                      <a:rPr lang="en-US"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𝑛𝑙𝑚</m:t>
                        </m:r>
                      </m:e>
                    </m:d>
                    <m:r>
                      <a:rPr lang="en-US" b="0" i="1" smtClean="0">
                        <a:latin typeface="Cambria Math" panose="02040503050406030204" pitchFamily="18" charset="0"/>
                      </a:rPr>
                      <m:t>=</m:t>
                    </m:r>
                    <m:r>
                      <a:rPr lang="en-US" b="0" i="1" smtClean="0">
                        <a:latin typeface="Cambria Math" panose="02040503050406030204" pitchFamily="18" charset="0"/>
                      </a:rPr>
                      <m:t>𝑚</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𝑛𝑙𝑚</m:t>
                        </m:r>
                      </m:e>
                    </m:d>
                  </m:oMath>
                </a14:m>
                <a:r>
                  <a:rPr lang="en-US" dirty="0"/>
                  <a:t>  and </a:t>
                </a:r>
                <a14:m>
                  <m:oMath xmlns:m="http://schemas.openxmlformats.org/officeDocument/2006/math">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r>
                          <a:rPr lang="en-US" i="1">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𝑙</m:t>
                            </m:r>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𝐿</m:t>
                                </m:r>
                              </m:e>
                            </m:acc>
                          </m:e>
                          <m:sub>
                            <m:r>
                              <a:rPr lang="en-US" b="0" i="1" smtClean="0">
                                <a:latin typeface="Cambria Math" panose="02040503050406030204" pitchFamily="18" charset="0"/>
                              </a:rPr>
                              <m:t>𝑧</m:t>
                            </m:r>
                          </m:sub>
                          <m:sup>
                            <m:r>
                              <a:rPr lang="en-US" b="0" i="1" smtClean="0">
                                <a:latin typeface="Cambria Math" panose="02040503050406030204" pitchFamily="18" charset="0"/>
                                <a:ea typeface="Cambria Math" panose="02040503050406030204" pitchFamily="18" charset="0"/>
                              </a:rPr>
                              <m:t>†</m:t>
                            </m:r>
                          </m:sup>
                        </m:sSubSup>
                      </m:e>
                    </m:d>
                  </m:oMath>
                </a14:m>
                <a:r>
                  <a:rPr lang="en-US" dirty="0"/>
                  <a:t> with Hermiticity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𝑧</m:t>
                        </m:r>
                      </m:sub>
                    </m:sSub>
                    <m:r>
                      <a:rPr lang="en-US" b="0" i="1" smtClean="0">
                        <a:latin typeface="Cambria Math" panose="02040503050406030204" pitchFamily="18" charset="0"/>
                      </a:rPr>
                      <m:t>= </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𝑧</m:t>
                        </m:r>
                      </m:sub>
                      <m:sup>
                        <m:r>
                          <a:rPr lang="en-US" i="1">
                            <a:latin typeface="Cambria Math" panose="02040503050406030204" pitchFamily="18" charset="0"/>
                            <a:ea typeface="Cambria Math" panose="02040503050406030204" pitchFamily="18" charset="0"/>
                          </a:rPr>
                          <m:t>†</m:t>
                        </m:r>
                      </m:sup>
                    </m:sSubSup>
                  </m:oMath>
                </a14:m>
                <a:r>
                  <a:rPr lang="en-US" dirty="0"/>
                  <a:t>. The above equation </a:t>
                </a:r>
              </a:p>
              <a:p>
                <a:r>
                  <a:rPr lang="en-US" dirty="0"/>
                  <a:t>says that the matrix elements of a scalar operator vanish unless                                        .  </a:t>
                </a:r>
              </a:p>
            </p:txBody>
          </p:sp>
        </mc:Choice>
        <mc:Fallback>
          <p:sp>
            <p:nvSpPr>
              <p:cNvPr id="22" name="TextBox 21">
                <a:extLst>
                  <a:ext uri="{FF2B5EF4-FFF2-40B4-BE49-F238E27FC236}">
                    <a16:creationId xmlns:a16="http://schemas.microsoft.com/office/drawing/2014/main" id="{927754DF-F9DF-1741-0D4C-169CB1DE255D}"/>
                  </a:ext>
                </a:extLst>
              </p:cNvPr>
              <p:cNvSpPr txBox="1">
                <a:spLocks noRot="1" noChangeAspect="1" noMove="1" noResize="1" noEditPoints="1" noAdjustHandles="1" noChangeArrowheads="1" noChangeShapeType="1" noTextEdit="1"/>
              </p:cNvSpPr>
              <p:nvPr/>
            </p:nvSpPr>
            <p:spPr>
              <a:xfrm>
                <a:off x="266567" y="4592420"/>
                <a:ext cx="10813986" cy="849143"/>
              </a:xfrm>
              <a:prstGeom prst="rect">
                <a:avLst/>
              </a:prstGeom>
              <a:blipFill>
                <a:blip r:embed="rId10"/>
                <a:stretch>
                  <a:fillRect l="-587" t="-120588" b="-142647"/>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DF948051-905F-4DEE-359A-7F00619CB47E}"/>
              </a:ext>
            </a:extLst>
          </p:cNvPr>
          <p:cNvPicPr>
            <a:picLocks noChangeAspect="1"/>
          </p:cNvPicPr>
          <p:nvPr/>
        </p:nvPicPr>
        <p:blipFill>
          <a:blip r:embed="rId11"/>
          <a:stretch>
            <a:fillRect/>
          </a:stretch>
        </p:blipFill>
        <p:spPr>
          <a:xfrm>
            <a:off x="6278553" y="5159210"/>
            <a:ext cx="2009375" cy="255429"/>
          </a:xfrm>
          <a:prstGeom prst="rect">
            <a:avLst/>
          </a:prstGeom>
        </p:spPr>
      </p:pic>
    </p:spTree>
    <p:extLst>
      <p:ext uri="{BB962C8B-B14F-4D97-AF65-F5344CB8AC3E}">
        <p14:creationId xmlns:p14="http://schemas.microsoft.com/office/powerpoint/2010/main" val="1998498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DF847E-ED90-E1D2-D055-1AECCA2F69A9}"/>
              </a:ext>
            </a:extLst>
          </p:cNvPr>
          <p:cNvSpPr>
            <a:spLocks noGrp="1"/>
          </p:cNvSpPr>
          <p:nvPr>
            <p:ph type="title"/>
          </p:nvPr>
        </p:nvSpPr>
        <p:spPr>
          <a:xfrm>
            <a:off x="251059" y="0"/>
            <a:ext cx="10515600" cy="1325563"/>
          </a:xfrm>
        </p:spPr>
        <p:txBody>
          <a:bodyPr/>
          <a:lstStyle/>
          <a:p>
            <a:r>
              <a:rPr lang="en-US" b="1" dirty="0"/>
              <a:t>Selection Rules for Scalar Operators</a:t>
            </a: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192AB7F-A884-7094-C4BA-C56564F9EBAA}"/>
                  </a:ext>
                </a:extLst>
              </p:cNvPr>
              <p:cNvSpPr txBox="1"/>
              <p:nvPr/>
            </p:nvSpPr>
            <p:spPr>
              <a:xfrm>
                <a:off x="251059" y="1137178"/>
                <a:ext cx="6096000" cy="376770"/>
              </a:xfrm>
              <a:prstGeom prst="rect">
                <a:avLst/>
              </a:prstGeom>
              <a:noFill/>
            </p:spPr>
            <p:txBody>
              <a:bodyPr wrap="square">
                <a:spAutoFit/>
              </a:bodyPr>
              <a:lstStyle/>
              <a:p>
                <a:r>
                  <a:rPr lang="en-US" dirty="0"/>
                  <a:t>Repeating the procedure for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𝐿</m:t>
                            </m:r>
                          </m:e>
                        </m:acc>
                      </m:e>
                      <m:sup>
                        <m:r>
                          <a:rPr lang="en-US" b="0" i="1" smtClean="0">
                            <a:latin typeface="Cambria Math" panose="02040503050406030204" pitchFamily="18" charset="0"/>
                          </a:rPr>
                          <m:t>2</m:t>
                        </m:r>
                      </m:sup>
                    </m:sSup>
                  </m:oMath>
                </a14:m>
                <a:r>
                  <a:rPr lang="en-US" dirty="0"/>
                  <a:t> we obtain the following</a:t>
                </a:r>
              </a:p>
            </p:txBody>
          </p:sp>
        </mc:Choice>
        <mc:Fallback>
          <p:sp>
            <p:nvSpPr>
              <p:cNvPr id="5" name="TextBox 4">
                <a:extLst>
                  <a:ext uri="{FF2B5EF4-FFF2-40B4-BE49-F238E27FC236}">
                    <a16:creationId xmlns:a16="http://schemas.microsoft.com/office/drawing/2014/main" id="{D192AB7F-A884-7094-C4BA-C56564F9EBAA}"/>
                  </a:ext>
                </a:extLst>
              </p:cNvPr>
              <p:cNvSpPr txBox="1">
                <a:spLocks noRot="1" noChangeAspect="1" noMove="1" noResize="1" noEditPoints="1" noAdjustHandles="1" noChangeArrowheads="1" noChangeShapeType="1" noTextEdit="1"/>
              </p:cNvSpPr>
              <p:nvPr/>
            </p:nvSpPr>
            <p:spPr>
              <a:xfrm>
                <a:off x="251059" y="1137178"/>
                <a:ext cx="6096000" cy="376770"/>
              </a:xfrm>
              <a:prstGeom prst="rect">
                <a:avLst/>
              </a:prstGeom>
              <a:blipFill>
                <a:blip r:embed="rId2"/>
                <a:stretch>
                  <a:fillRect l="-832" t="-3226" b="-2580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CE6FA45-AACA-422A-BFC0-3F09229A1B05}"/>
              </a:ext>
            </a:extLst>
          </p:cNvPr>
          <p:cNvGrpSpPr/>
          <p:nvPr/>
        </p:nvGrpSpPr>
        <p:grpSpPr>
          <a:xfrm>
            <a:off x="251059" y="1833818"/>
            <a:ext cx="11680789" cy="480806"/>
            <a:chOff x="360416" y="5980116"/>
            <a:chExt cx="11680789" cy="480806"/>
          </a:xfrm>
        </p:grpSpPr>
        <p:pic>
          <p:nvPicPr>
            <p:cNvPr id="7" name="Picture 6" descr="A close up of a number&#10;&#10;Description automatically generated">
              <a:extLst>
                <a:ext uri="{FF2B5EF4-FFF2-40B4-BE49-F238E27FC236}">
                  <a16:creationId xmlns:a16="http://schemas.microsoft.com/office/drawing/2014/main" id="{D4B2C8B0-06B3-5498-B796-BB9C88ACADBA}"/>
                </a:ext>
              </a:extLst>
            </p:cNvPr>
            <p:cNvPicPr>
              <a:picLocks noChangeAspect="1"/>
            </p:cNvPicPr>
            <p:nvPr/>
          </p:nvPicPr>
          <p:blipFill>
            <a:blip r:embed="rId3"/>
            <a:stretch>
              <a:fillRect/>
            </a:stretch>
          </p:blipFill>
          <p:spPr>
            <a:xfrm>
              <a:off x="360416" y="5980116"/>
              <a:ext cx="2674486" cy="480806"/>
            </a:xfrm>
            <a:prstGeom prst="rect">
              <a:avLst/>
            </a:prstGeom>
          </p:spPr>
        </p:pic>
        <p:pic>
          <p:nvPicPr>
            <p:cNvPr id="8" name="Picture 7">
              <a:extLst>
                <a:ext uri="{FF2B5EF4-FFF2-40B4-BE49-F238E27FC236}">
                  <a16:creationId xmlns:a16="http://schemas.microsoft.com/office/drawing/2014/main" id="{D96EE477-CF13-172C-F9A3-72FA0E1655A4}"/>
                </a:ext>
              </a:extLst>
            </p:cNvPr>
            <p:cNvPicPr>
              <a:picLocks noChangeAspect="1"/>
            </p:cNvPicPr>
            <p:nvPr/>
          </p:nvPicPr>
          <p:blipFill>
            <a:blip r:embed="rId4"/>
            <a:stretch>
              <a:fillRect/>
            </a:stretch>
          </p:blipFill>
          <p:spPr>
            <a:xfrm>
              <a:off x="2871697" y="6004567"/>
              <a:ext cx="4673810" cy="431903"/>
            </a:xfrm>
            <a:prstGeom prst="rect">
              <a:avLst/>
            </a:prstGeom>
          </p:spPr>
        </p:pic>
        <p:pic>
          <p:nvPicPr>
            <p:cNvPr id="9" name="Picture 8">
              <a:extLst>
                <a:ext uri="{FF2B5EF4-FFF2-40B4-BE49-F238E27FC236}">
                  <a16:creationId xmlns:a16="http://schemas.microsoft.com/office/drawing/2014/main" id="{CA54CC16-833A-6F94-4083-BDB41794CE6D}"/>
                </a:ext>
              </a:extLst>
            </p:cNvPr>
            <p:cNvPicPr>
              <a:picLocks noChangeAspect="1"/>
            </p:cNvPicPr>
            <p:nvPr/>
          </p:nvPicPr>
          <p:blipFill>
            <a:blip r:embed="rId5"/>
            <a:stretch>
              <a:fillRect/>
            </a:stretch>
          </p:blipFill>
          <p:spPr>
            <a:xfrm>
              <a:off x="7790377" y="6019180"/>
              <a:ext cx="4250828" cy="404128"/>
            </a:xfrm>
            <a:prstGeom prst="rect">
              <a:avLst/>
            </a:prstGeom>
          </p:spPr>
        </p:pic>
      </p:grpSp>
      <p:sp>
        <p:nvSpPr>
          <p:cNvPr id="11" name="TextBox 10">
            <a:extLst>
              <a:ext uri="{FF2B5EF4-FFF2-40B4-BE49-F238E27FC236}">
                <a16:creationId xmlns:a16="http://schemas.microsoft.com/office/drawing/2014/main" id="{FE59F4CA-B62B-E231-AF41-20C74749E0D5}"/>
              </a:ext>
            </a:extLst>
          </p:cNvPr>
          <p:cNvSpPr txBox="1"/>
          <p:nvPr/>
        </p:nvSpPr>
        <p:spPr>
          <a:xfrm>
            <a:off x="251059" y="2658946"/>
            <a:ext cx="10297198" cy="369332"/>
          </a:xfrm>
          <a:prstGeom prst="rect">
            <a:avLst/>
          </a:prstGeom>
          <a:noFill/>
        </p:spPr>
        <p:txBody>
          <a:bodyPr wrap="square">
            <a:spAutoFit/>
          </a:bodyPr>
          <a:lstStyle/>
          <a:p>
            <a:r>
              <a:rPr lang="en-US" sz="1800" dirty="0">
                <a:effectLst/>
                <a:latin typeface="ACaslonPro"/>
              </a:rPr>
              <a:t>which tells us that the matrix elements of a scalar operator vanish unless </a:t>
            </a:r>
            <a:endParaRPr lang="en-US" dirty="0"/>
          </a:p>
        </p:txBody>
      </p:sp>
      <p:pic>
        <p:nvPicPr>
          <p:cNvPr id="12" name="Picture 11">
            <a:extLst>
              <a:ext uri="{FF2B5EF4-FFF2-40B4-BE49-F238E27FC236}">
                <a16:creationId xmlns:a16="http://schemas.microsoft.com/office/drawing/2014/main" id="{B16CECD9-A8C3-D89B-7069-D810233C959C}"/>
              </a:ext>
            </a:extLst>
          </p:cNvPr>
          <p:cNvPicPr>
            <a:picLocks noChangeAspect="1"/>
          </p:cNvPicPr>
          <p:nvPr/>
        </p:nvPicPr>
        <p:blipFill>
          <a:blip r:embed="rId6"/>
          <a:stretch>
            <a:fillRect/>
          </a:stretch>
        </p:blipFill>
        <p:spPr>
          <a:xfrm>
            <a:off x="7194091" y="2699745"/>
            <a:ext cx="1614935" cy="284989"/>
          </a:xfrm>
          <a:prstGeom prst="rect">
            <a:avLst/>
          </a:prstGeom>
        </p:spPr>
      </p:pic>
    </p:spTree>
    <p:extLst>
      <p:ext uri="{BB962C8B-B14F-4D97-AF65-F5344CB8AC3E}">
        <p14:creationId xmlns:p14="http://schemas.microsoft.com/office/powerpoint/2010/main" val="79881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442CDAD-1620-AB71-2E9E-A7BD121AEF9A}"/>
                  </a:ext>
                </a:extLst>
              </p:cNvPr>
              <p:cNvSpPr txBox="1"/>
              <p:nvPr/>
            </p:nvSpPr>
            <p:spPr>
              <a:xfrm>
                <a:off x="208344" y="3582272"/>
                <a:ext cx="11162608" cy="935192"/>
              </a:xfrm>
              <a:prstGeom prst="rect">
                <a:avLst/>
              </a:prstGeom>
              <a:noFill/>
            </p:spPr>
            <p:txBody>
              <a:bodyPr wrap="none" rtlCol="0">
                <a:spAutoFit/>
              </a:bodyPr>
              <a:lstStyle/>
              <a:p>
                <a:r>
                  <a:rPr lang="en-US" dirty="0"/>
                  <a:t>We used the fact that             is the Hermitian conjugate of</a:t>
                </a:r>
              </a:p>
              <a:p>
                <a:r>
                  <a:rPr lang="en-US" dirty="0"/>
                  <a:t>Both terms in the last equation above are zero unless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+1 </m:t>
                    </m:r>
                  </m:oMath>
                </a14:m>
                <a:r>
                  <a:rPr lang="en-US" dirty="0"/>
                  <a:t>and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m:t>
                    </m:r>
                    <m:r>
                      <a:rPr lang="en-US" i="1" dirty="0" smtClean="0">
                        <a:latin typeface="Cambria Math" panose="02040503050406030204" pitchFamily="18" charset="0"/>
                      </a:rPr>
                      <m:t>𝑙</m:t>
                    </m:r>
                    <m:r>
                      <a:rPr lang="en-US" i="1" dirty="0" smtClean="0">
                        <a:latin typeface="Cambria Math" panose="02040503050406030204" pitchFamily="18" charset="0"/>
                      </a:rPr>
                      <m:t> </m:t>
                    </m:r>
                  </m:oMath>
                </a14:m>
                <a:r>
                  <a:rPr lang="en-US" dirty="0"/>
                  <a:t>. When this conditions are satisfied then</a:t>
                </a:r>
              </a:p>
              <a:p>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𝑙</m:t>
                        </m:r>
                      </m:sub>
                      <m:sup>
                        <m:r>
                          <a:rPr lang="en-US" b="0" i="1" smtClean="0">
                            <a:latin typeface="Cambria Math" panose="02040503050406030204" pitchFamily="18" charset="0"/>
                          </a:rPr>
                          <m:t>𝑚</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𝐵</m:t>
                        </m:r>
                      </m:e>
                      <m:sub>
                        <m:r>
                          <a:rPr lang="en-US" i="1">
                            <a:latin typeface="Cambria Math" panose="02040503050406030204" pitchFamily="18" charset="0"/>
                          </a:rPr>
                          <m:t>𝑙</m:t>
                        </m:r>
                      </m:sub>
                      <m:sup>
                        <m:r>
                          <a:rPr lang="en-US" i="1">
                            <a:latin typeface="Cambria Math" panose="02040503050406030204" pitchFamily="18" charset="0"/>
                          </a:rPr>
                          <m:t>𝑚</m:t>
                        </m:r>
                        <m:r>
                          <a:rPr lang="en-US" b="0" i="1" smtClean="0">
                            <a:latin typeface="Cambria Math" panose="02040503050406030204" pitchFamily="18" charset="0"/>
                          </a:rPr>
                          <m:t>+1</m:t>
                        </m:r>
                      </m:sup>
                    </m:sSubSup>
                  </m:oMath>
                </a14:m>
                <a:r>
                  <a:rPr lang="en-US" dirty="0"/>
                  <a:t> and</a:t>
                </a:r>
              </a:p>
            </p:txBody>
          </p:sp>
        </mc:Choice>
        <mc:Fallback xmlns="">
          <p:sp>
            <p:nvSpPr>
              <p:cNvPr id="17" name="TextBox 16">
                <a:extLst>
                  <a:ext uri="{FF2B5EF4-FFF2-40B4-BE49-F238E27FC236}">
                    <a16:creationId xmlns:a16="http://schemas.microsoft.com/office/drawing/2014/main" id="{C442CDAD-1620-AB71-2E9E-A7BD121AEF9A}"/>
                  </a:ext>
                </a:extLst>
              </p:cNvPr>
              <p:cNvSpPr txBox="1">
                <a:spLocks noRot="1" noChangeAspect="1" noMove="1" noResize="1" noEditPoints="1" noAdjustHandles="1" noChangeArrowheads="1" noChangeShapeType="1" noTextEdit="1"/>
              </p:cNvSpPr>
              <p:nvPr/>
            </p:nvSpPr>
            <p:spPr>
              <a:xfrm>
                <a:off x="208344" y="3582272"/>
                <a:ext cx="11162608" cy="935192"/>
              </a:xfrm>
              <a:prstGeom prst="rect">
                <a:avLst/>
              </a:prstGeom>
              <a:blipFill>
                <a:blip r:embed="rId2"/>
                <a:stretch>
                  <a:fillRect l="-455" t="-4054" b="-9459"/>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4DCBB830-48AD-980C-6574-686B1A165293}"/>
              </a:ext>
            </a:extLst>
          </p:cNvPr>
          <p:cNvSpPr txBox="1">
            <a:spLocks/>
          </p:cNvSpPr>
          <p:nvPr/>
        </p:nvSpPr>
        <p:spPr>
          <a:xfrm>
            <a:off x="25105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Scalar Operators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BC882CF-40EA-74E7-7ABA-3C348CFD498B}"/>
                  </a:ext>
                </a:extLst>
              </p:cNvPr>
              <p:cNvSpPr txBox="1"/>
              <p:nvPr/>
            </p:nvSpPr>
            <p:spPr>
              <a:xfrm>
                <a:off x="251058" y="1115812"/>
                <a:ext cx="11241505" cy="646331"/>
              </a:xfrm>
              <a:prstGeom prst="rect">
                <a:avLst/>
              </a:prstGeom>
              <a:noFill/>
            </p:spPr>
            <p:txBody>
              <a:bodyPr wrap="square">
                <a:spAutoFit/>
              </a:bodyPr>
              <a:lstStyle/>
              <a:p>
                <a:r>
                  <a:rPr lang="en-US" dirty="0">
                    <a:latin typeface="ACaslonPro"/>
                  </a:rPr>
                  <a:t>W</a:t>
                </a:r>
                <a:r>
                  <a:rPr lang="en-US" sz="1800" dirty="0">
                    <a:effectLst/>
                    <a:latin typeface="ACaslonPro"/>
                  </a:rPr>
                  <a:t>e can get even more information about the matrix elements from the remaining commutators: (we’ll just do the </a:t>
                </a:r>
              </a:p>
              <a:p>
                <a14:m>
                  <m:oMath xmlns:m="http://schemas.openxmlformats.org/officeDocument/2006/math">
                    <m:r>
                      <a:rPr lang="en-US" sz="1800" b="0" i="0" dirty="0" smtClean="0">
                        <a:effectLst/>
                        <a:latin typeface="Cambria Math" panose="02040503050406030204" pitchFamily="18" charset="0"/>
                      </a:rPr>
                      <m:t>``</m:t>
                    </m:r>
                    <m:r>
                      <a:rPr lang="en-US" sz="1800" i="1" dirty="0" smtClean="0">
                        <a:effectLst/>
                        <a:latin typeface="Cambria Math" panose="02040503050406030204" pitchFamily="18" charset="0"/>
                      </a:rPr>
                      <m:t>+</m:t>
                    </m:r>
                    <m:r>
                      <a:rPr lang="en-US" sz="1800" b="0" i="1" dirty="0" smtClean="0">
                        <a:effectLst/>
                        <a:latin typeface="Cambria Math" panose="02040503050406030204" pitchFamily="18" charset="0"/>
                      </a:rPr>
                      <m:t>′′</m:t>
                    </m:r>
                  </m:oMath>
                </a14:m>
                <a:r>
                  <a:rPr lang="en-US" sz="1800" dirty="0">
                    <a:effectLst/>
                    <a:latin typeface="ACaslonPro"/>
                  </a:rPr>
                  <a:t> case, the </a:t>
                </a:r>
                <a14:m>
                  <m:oMath xmlns:m="http://schemas.openxmlformats.org/officeDocument/2006/math">
                    <m:r>
                      <a:rPr lang="en-US" b="0" i="0" dirty="0" smtClean="0">
                        <a:latin typeface="Cambria Math" panose="02040503050406030204" pitchFamily="18" charset="0"/>
                      </a:rPr>
                      <m:t>``</m:t>
                    </m:r>
                    <m:r>
                      <a:rPr lang="en-US" i="1" dirty="0">
                        <a:latin typeface="Cambria Math" panose="02040503050406030204" pitchFamily="18" charset="0"/>
                      </a:rPr>
                      <m:t>−</m:t>
                    </m:r>
                    <m:r>
                      <a:rPr lang="en-US" b="0" i="1" dirty="0" smtClean="0">
                        <a:latin typeface="Cambria Math" panose="02040503050406030204" pitchFamily="18" charset="0"/>
                      </a:rPr>
                      <m:t>′′</m:t>
                    </m:r>
                    <m:r>
                      <a:rPr lang="en-US" i="1" dirty="0">
                        <a:latin typeface="Cambria Math" panose="02040503050406030204" pitchFamily="18" charset="0"/>
                      </a:rPr>
                      <m:t> </m:t>
                    </m:r>
                  </m:oMath>
                </a14:m>
                <a:r>
                  <a:rPr lang="en-US" sz="1800" dirty="0">
                    <a:effectLst/>
                    <a:latin typeface="ACaslonPro"/>
                  </a:rPr>
                  <a:t>case is similar) </a:t>
                </a:r>
                <a:endParaRPr lang="en-US" dirty="0"/>
              </a:p>
            </p:txBody>
          </p:sp>
        </mc:Choice>
        <mc:Fallback xmlns="">
          <p:sp>
            <p:nvSpPr>
              <p:cNvPr id="5" name="TextBox 4">
                <a:extLst>
                  <a:ext uri="{FF2B5EF4-FFF2-40B4-BE49-F238E27FC236}">
                    <a16:creationId xmlns:a16="http://schemas.microsoft.com/office/drawing/2014/main" id="{0BC882CF-40EA-74E7-7ABA-3C348CFD498B}"/>
                  </a:ext>
                </a:extLst>
              </p:cNvPr>
              <p:cNvSpPr txBox="1">
                <a:spLocks noRot="1" noChangeAspect="1" noMove="1" noResize="1" noEditPoints="1" noAdjustHandles="1" noChangeArrowheads="1" noChangeShapeType="1" noTextEdit="1"/>
              </p:cNvSpPr>
              <p:nvPr/>
            </p:nvSpPr>
            <p:spPr>
              <a:xfrm>
                <a:off x="251058" y="1115812"/>
                <a:ext cx="11241505" cy="646331"/>
              </a:xfrm>
              <a:prstGeom prst="rect">
                <a:avLst/>
              </a:prstGeom>
              <a:blipFill>
                <a:blip r:embed="rId3"/>
                <a:stretch>
                  <a:fillRect l="-451" t="-3846" b="-15385"/>
                </a:stretch>
              </a:blipFill>
            </p:spPr>
            <p:txBody>
              <a:bodyPr/>
              <a:lstStyle/>
              <a:p>
                <a:r>
                  <a:rPr lang="en-US">
                    <a:noFill/>
                  </a:rPr>
                  <a:t> </a:t>
                </a:r>
              </a:p>
            </p:txBody>
          </p:sp>
        </mc:Fallback>
      </mc:AlternateContent>
      <p:pic>
        <p:nvPicPr>
          <p:cNvPr id="7" name="Picture 6" descr="A group of math equations&#10;&#10;Description automatically generated">
            <a:extLst>
              <a:ext uri="{FF2B5EF4-FFF2-40B4-BE49-F238E27FC236}">
                <a16:creationId xmlns:a16="http://schemas.microsoft.com/office/drawing/2014/main" id="{F16FE717-5A88-2B06-31C4-0FBEDA7BB443}"/>
              </a:ext>
            </a:extLst>
          </p:cNvPr>
          <p:cNvPicPr>
            <a:picLocks noChangeAspect="1"/>
          </p:cNvPicPr>
          <p:nvPr/>
        </p:nvPicPr>
        <p:blipFill>
          <a:blip r:embed="rId4"/>
          <a:stretch>
            <a:fillRect/>
          </a:stretch>
        </p:blipFill>
        <p:spPr>
          <a:xfrm>
            <a:off x="4573987" y="1562201"/>
            <a:ext cx="6701628" cy="1758348"/>
          </a:xfrm>
          <a:prstGeom prst="rect">
            <a:avLst/>
          </a:prstGeom>
        </p:spPr>
      </p:pic>
      <p:pic>
        <p:nvPicPr>
          <p:cNvPr id="9" name="Picture 8" descr="A black and white math symbol&#10;&#10;Description automatically generated with medium confidence">
            <a:extLst>
              <a:ext uri="{FF2B5EF4-FFF2-40B4-BE49-F238E27FC236}">
                <a16:creationId xmlns:a16="http://schemas.microsoft.com/office/drawing/2014/main" id="{F24AC074-93F3-6896-3624-93D21B2219A9}"/>
              </a:ext>
            </a:extLst>
          </p:cNvPr>
          <p:cNvPicPr>
            <a:picLocks noChangeAspect="1"/>
          </p:cNvPicPr>
          <p:nvPr/>
        </p:nvPicPr>
        <p:blipFill>
          <a:blip r:embed="rId5"/>
          <a:stretch>
            <a:fillRect/>
          </a:stretch>
        </p:blipFill>
        <p:spPr>
          <a:xfrm>
            <a:off x="172833" y="2267178"/>
            <a:ext cx="3228447" cy="456548"/>
          </a:xfrm>
          <a:prstGeom prst="rect">
            <a:avLst/>
          </a:prstGeom>
        </p:spPr>
      </p:pic>
      <p:pic>
        <p:nvPicPr>
          <p:cNvPr id="11" name="Picture 10">
            <a:extLst>
              <a:ext uri="{FF2B5EF4-FFF2-40B4-BE49-F238E27FC236}">
                <a16:creationId xmlns:a16="http://schemas.microsoft.com/office/drawing/2014/main" id="{A32B8B8C-AB02-8690-FCA4-10B1A2297A60}"/>
              </a:ext>
            </a:extLst>
          </p:cNvPr>
          <p:cNvPicPr>
            <a:picLocks noChangeAspect="1"/>
          </p:cNvPicPr>
          <p:nvPr/>
        </p:nvPicPr>
        <p:blipFill>
          <a:blip r:embed="rId6"/>
          <a:stretch>
            <a:fillRect/>
          </a:stretch>
        </p:blipFill>
        <p:spPr>
          <a:xfrm>
            <a:off x="172833" y="2950666"/>
            <a:ext cx="3417390" cy="410087"/>
          </a:xfrm>
          <a:prstGeom prst="rect">
            <a:avLst/>
          </a:prstGeom>
        </p:spPr>
      </p:pic>
      <p:sp>
        <p:nvSpPr>
          <p:cNvPr id="12" name="TextBox 11">
            <a:extLst>
              <a:ext uri="{FF2B5EF4-FFF2-40B4-BE49-F238E27FC236}">
                <a16:creationId xmlns:a16="http://schemas.microsoft.com/office/drawing/2014/main" id="{78B11297-9B38-5669-624B-53DA2463D708}"/>
              </a:ext>
            </a:extLst>
          </p:cNvPr>
          <p:cNvSpPr txBox="1"/>
          <p:nvPr/>
        </p:nvSpPr>
        <p:spPr>
          <a:xfrm>
            <a:off x="251058" y="1804417"/>
            <a:ext cx="1145570" cy="369332"/>
          </a:xfrm>
          <a:prstGeom prst="rect">
            <a:avLst/>
          </a:prstGeom>
          <a:noFill/>
        </p:spPr>
        <p:txBody>
          <a:bodyPr wrap="none" rtlCol="0">
            <a:spAutoFit/>
          </a:bodyPr>
          <a:lstStyle/>
          <a:p>
            <a:r>
              <a:rPr lang="en-US" dirty="0"/>
              <a:t>We define</a:t>
            </a:r>
          </a:p>
        </p:txBody>
      </p:sp>
      <p:pic>
        <p:nvPicPr>
          <p:cNvPr id="14" name="Picture 13">
            <a:extLst>
              <a:ext uri="{FF2B5EF4-FFF2-40B4-BE49-F238E27FC236}">
                <a16:creationId xmlns:a16="http://schemas.microsoft.com/office/drawing/2014/main" id="{77765432-9EC2-0A23-6F51-46AE9578F512}"/>
              </a:ext>
            </a:extLst>
          </p:cNvPr>
          <p:cNvPicPr>
            <a:picLocks noChangeAspect="1"/>
          </p:cNvPicPr>
          <p:nvPr/>
        </p:nvPicPr>
        <p:blipFill>
          <a:blip r:embed="rId7"/>
          <a:stretch>
            <a:fillRect/>
          </a:stretch>
        </p:blipFill>
        <p:spPr>
          <a:xfrm>
            <a:off x="2406968" y="3586664"/>
            <a:ext cx="457000" cy="372370"/>
          </a:xfrm>
          <a:prstGeom prst="rect">
            <a:avLst/>
          </a:prstGeom>
        </p:spPr>
      </p:pic>
      <p:pic>
        <p:nvPicPr>
          <p:cNvPr id="16" name="Picture 15">
            <a:extLst>
              <a:ext uri="{FF2B5EF4-FFF2-40B4-BE49-F238E27FC236}">
                <a16:creationId xmlns:a16="http://schemas.microsoft.com/office/drawing/2014/main" id="{D2E5C3B0-D8B7-E2D7-D6BD-533CAD5C9506}"/>
              </a:ext>
            </a:extLst>
          </p:cNvPr>
          <p:cNvPicPr>
            <a:picLocks noChangeAspect="1"/>
          </p:cNvPicPr>
          <p:nvPr/>
        </p:nvPicPr>
        <p:blipFill>
          <a:blip r:embed="rId8"/>
          <a:stretch>
            <a:fillRect/>
          </a:stretch>
        </p:blipFill>
        <p:spPr>
          <a:xfrm>
            <a:off x="5746841" y="3588307"/>
            <a:ext cx="2177960" cy="382390"/>
          </a:xfrm>
          <a:prstGeom prst="rect">
            <a:avLst/>
          </a:prstGeom>
        </p:spPr>
      </p:pic>
      <p:pic>
        <p:nvPicPr>
          <p:cNvPr id="23" name="Picture 22">
            <a:extLst>
              <a:ext uri="{FF2B5EF4-FFF2-40B4-BE49-F238E27FC236}">
                <a16:creationId xmlns:a16="http://schemas.microsoft.com/office/drawing/2014/main" id="{BA29AF9A-12EE-CA89-6B95-9AC149AA2346}"/>
              </a:ext>
            </a:extLst>
          </p:cNvPr>
          <p:cNvPicPr>
            <a:picLocks noChangeAspect="1"/>
          </p:cNvPicPr>
          <p:nvPr/>
        </p:nvPicPr>
        <p:blipFill>
          <a:blip r:embed="rId9"/>
          <a:stretch>
            <a:fillRect/>
          </a:stretch>
        </p:blipFill>
        <p:spPr>
          <a:xfrm>
            <a:off x="3215186" y="4353929"/>
            <a:ext cx="5063310" cy="56259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45E77CC-F632-0C20-C1D6-8730BE99B677}"/>
                  </a:ext>
                </a:extLst>
              </p:cNvPr>
              <p:cNvSpPr txBox="1"/>
              <p:nvPr/>
            </p:nvSpPr>
            <p:spPr>
              <a:xfrm>
                <a:off x="208344" y="5041845"/>
                <a:ext cx="11405937" cy="646331"/>
              </a:xfrm>
              <a:prstGeom prst="rect">
                <a:avLst/>
              </a:prstGeom>
              <a:noFill/>
            </p:spPr>
            <p:txBody>
              <a:bodyPr wrap="square" rtlCol="0">
                <a:spAutoFit/>
              </a:bodyPr>
              <a:lstStyle/>
              <a:p>
                <a:r>
                  <a:rPr lang="en-US" sz="1800" dirty="0">
                    <a:effectLst/>
                    <a:latin typeface="ACaslonPro"/>
                  </a:rPr>
                  <a:t>Evidently the matrix elements of a scalar operator are independent of </a:t>
                </a:r>
                <a14:m>
                  <m:oMath xmlns:m="http://schemas.openxmlformats.org/officeDocument/2006/math">
                    <m:r>
                      <a:rPr lang="en-US" sz="1800" i="1" dirty="0" smtClean="0">
                        <a:effectLst/>
                        <a:latin typeface="Cambria Math" panose="02040503050406030204" pitchFamily="18" charset="0"/>
                      </a:rPr>
                      <m:t>𝑚</m:t>
                    </m:r>
                  </m:oMath>
                </a14:m>
                <a:r>
                  <a:rPr lang="en-US" sz="1800" dirty="0">
                    <a:effectLst/>
                    <a:latin typeface="ACaslonPro"/>
                  </a:rPr>
                  <a:t>. </a:t>
                </a:r>
              </a:p>
              <a:p>
                <a:r>
                  <a:rPr lang="en-US" sz="1800" dirty="0">
                    <a:effectLst/>
                    <a:latin typeface="ACaslonPro"/>
                  </a:rPr>
                  <a:t>The results of this section can be summarized as follows: </a:t>
                </a:r>
                <a:endParaRPr lang="en-US" dirty="0"/>
              </a:p>
            </p:txBody>
          </p:sp>
        </mc:Choice>
        <mc:Fallback xmlns="">
          <p:sp>
            <p:nvSpPr>
              <p:cNvPr id="24" name="TextBox 23">
                <a:extLst>
                  <a:ext uri="{FF2B5EF4-FFF2-40B4-BE49-F238E27FC236}">
                    <a16:creationId xmlns:a16="http://schemas.microsoft.com/office/drawing/2014/main" id="{C45E77CC-F632-0C20-C1D6-8730BE99B677}"/>
                  </a:ext>
                </a:extLst>
              </p:cNvPr>
              <p:cNvSpPr txBox="1">
                <a:spLocks noRot="1" noChangeAspect="1" noMove="1" noResize="1" noEditPoints="1" noAdjustHandles="1" noChangeArrowheads="1" noChangeShapeType="1" noTextEdit="1"/>
              </p:cNvSpPr>
              <p:nvPr/>
            </p:nvSpPr>
            <p:spPr>
              <a:xfrm>
                <a:off x="208344" y="5041845"/>
                <a:ext cx="11405937" cy="646331"/>
              </a:xfrm>
              <a:prstGeom prst="rect">
                <a:avLst/>
              </a:prstGeom>
              <a:blipFill>
                <a:blip r:embed="rId10"/>
                <a:stretch>
                  <a:fillRect l="-445" t="-1923" b="-15385"/>
                </a:stretch>
              </a:blipFill>
            </p:spPr>
            <p:txBody>
              <a:bodyPr/>
              <a:lstStyle/>
              <a:p>
                <a:r>
                  <a:rPr lang="en-US">
                    <a:noFill/>
                  </a:rPr>
                  <a:t> </a:t>
                </a:r>
              </a:p>
            </p:txBody>
          </p:sp>
        </mc:Fallback>
      </mc:AlternateContent>
      <p:pic>
        <p:nvPicPr>
          <p:cNvPr id="26" name="Picture 25" descr="A math equation with black text&#10;&#10;Description automatically generated with medium confidence">
            <a:extLst>
              <a:ext uri="{FF2B5EF4-FFF2-40B4-BE49-F238E27FC236}">
                <a16:creationId xmlns:a16="http://schemas.microsoft.com/office/drawing/2014/main" id="{1171CFEB-23BC-05FE-16DD-4D95504D8B59}"/>
              </a:ext>
            </a:extLst>
          </p:cNvPr>
          <p:cNvPicPr>
            <a:picLocks noChangeAspect="1"/>
          </p:cNvPicPr>
          <p:nvPr/>
        </p:nvPicPr>
        <p:blipFill>
          <a:blip r:embed="rId11"/>
          <a:stretch>
            <a:fillRect/>
          </a:stretch>
        </p:blipFill>
        <p:spPr>
          <a:xfrm>
            <a:off x="3501200" y="5817088"/>
            <a:ext cx="4741220" cy="779379"/>
          </a:xfrm>
          <a:prstGeom prst="rect">
            <a:avLst/>
          </a:prstGeom>
        </p:spPr>
      </p:pic>
    </p:spTree>
    <p:extLst>
      <p:ext uri="{BB962C8B-B14F-4D97-AF65-F5344CB8AC3E}">
        <p14:creationId xmlns:p14="http://schemas.microsoft.com/office/powerpoint/2010/main" val="53738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8436E-1C48-58D1-64AB-BB070BAC6386}"/>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Scalar Operators: Example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0F96B7-C73B-A7E9-3954-B3B8AB5498E2}"/>
                  </a:ext>
                </a:extLst>
              </p:cNvPr>
              <p:cNvSpPr txBox="1"/>
              <p:nvPr/>
            </p:nvSpPr>
            <p:spPr>
              <a:xfrm>
                <a:off x="314425" y="1008867"/>
                <a:ext cx="7045327" cy="369332"/>
              </a:xfrm>
              <a:prstGeom prst="rect">
                <a:avLst/>
              </a:prstGeom>
              <a:noFill/>
            </p:spPr>
            <p:txBody>
              <a:bodyPr wrap="none" rtlCol="0">
                <a:spAutoFit/>
              </a:bodyPr>
              <a:lstStyle/>
              <a:p>
                <a:r>
                  <a:rPr lang="en-US" dirty="0"/>
                  <a:t>A. Find </a:t>
                </a:r>
                <a14:m>
                  <m:oMath xmlns:m="http://schemas.openxmlformats.org/officeDocument/2006/math">
                    <m:d>
                      <m:dPr>
                        <m:begChr m:val="⟨"/>
                        <m:endChr m:val="⟩"/>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e>
                    </m:d>
                  </m:oMath>
                </a14:m>
                <a:r>
                  <a:rPr lang="en-US" dirty="0"/>
                  <a:t> for all four of the degenerate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m:t>
                    </m:r>
                  </m:oMath>
                </a14:m>
                <a:r>
                  <a:rPr lang="en-US" dirty="0"/>
                  <a:t> states of hydrogen atom </a:t>
                </a:r>
              </a:p>
            </p:txBody>
          </p:sp>
        </mc:Choice>
        <mc:Fallback xmlns="">
          <p:sp>
            <p:nvSpPr>
              <p:cNvPr id="4" name="TextBox 3">
                <a:extLst>
                  <a:ext uri="{FF2B5EF4-FFF2-40B4-BE49-F238E27FC236}">
                    <a16:creationId xmlns:a16="http://schemas.microsoft.com/office/drawing/2014/main" id="{880F96B7-C73B-A7E9-3954-B3B8AB5498E2}"/>
                  </a:ext>
                </a:extLst>
              </p:cNvPr>
              <p:cNvSpPr txBox="1">
                <a:spLocks noRot="1" noChangeAspect="1" noMove="1" noResize="1" noEditPoints="1" noAdjustHandles="1" noChangeArrowheads="1" noChangeShapeType="1" noTextEdit="1"/>
              </p:cNvSpPr>
              <p:nvPr/>
            </p:nvSpPr>
            <p:spPr>
              <a:xfrm>
                <a:off x="314425" y="1008867"/>
                <a:ext cx="7045327" cy="369332"/>
              </a:xfrm>
              <a:prstGeom prst="rect">
                <a:avLst/>
              </a:prstGeom>
              <a:blipFill>
                <a:blip r:embed="rId3"/>
                <a:stretch>
                  <a:fillRect l="-71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A09671-4BA4-292F-0D72-87FF2C7739BB}"/>
                  </a:ext>
                </a:extLst>
              </p:cNvPr>
              <p:cNvSpPr txBox="1"/>
              <p:nvPr/>
            </p:nvSpPr>
            <p:spPr>
              <a:xfrm>
                <a:off x="314425" y="1482290"/>
                <a:ext cx="11376897"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m:t>
                    </m:r>
                  </m:oMath>
                </a14:m>
                <a:r>
                  <a:rPr lang="en-US" dirty="0"/>
                  <a:t> means that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={0, 1</m:t>
                    </m:r>
                  </m:oMath>
                </a14:m>
                <a:r>
                  <a:rPr lang="en-US" dirty="0"/>
                  <a:t>} and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m:t>
                        </m:r>
                        <m:r>
                          <a:rPr lang="en-US" b="0" i="1" dirty="0" smtClean="0">
                            <a:latin typeface="Cambria Math" panose="02040503050406030204" pitchFamily="18" charset="0"/>
                          </a:rPr>
                          <m:t>𝑙</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 </m:t>
                    </m:r>
                    <m:r>
                      <a:rPr lang="en-US" i="1" dirty="0" smtClean="0">
                        <a:latin typeface="Cambria Math" panose="02040503050406030204" pitchFamily="18" charset="0"/>
                      </a:rPr>
                      <m:t>2</m:t>
                    </m:r>
                    <m:r>
                      <a:rPr lang="en-US" i="1" dirty="0" smtClean="0">
                        <a:latin typeface="Cambria Math" panose="02040503050406030204" pitchFamily="18" charset="0"/>
                      </a:rPr>
                      <m:t>𝑙</m:t>
                    </m:r>
                    <m:r>
                      <a:rPr lang="en-US" i="1" dirty="0" smtClean="0">
                        <a:latin typeface="Cambria Math" panose="02040503050406030204" pitchFamily="18" charset="0"/>
                      </a:rPr>
                      <m:t>+1 ={1, 3} </m:t>
                    </m:r>
                  </m:oMath>
                </a14:m>
                <a:r>
                  <a:rPr lang="en-US" dirty="0"/>
                  <a:t> with a total of four states. For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b="0" i="1" dirty="0" smtClean="0">
                        <a:latin typeface="Cambria Math" panose="02040503050406030204" pitchFamily="18" charset="0"/>
                      </a:rPr>
                      <m:t>={−1,0,1}</m:t>
                    </m:r>
                  </m:oMath>
                </a14:m>
                <a:endParaRPr lang="en-US" dirty="0"/>
              </a:p>
            </p:txBody>
          </p:sp>
        </mc:Choice>
        <mc:Fallback xmlns="">
          <p:sp>
            <p:nvSpPr>
              <p:cNvPr id="5" name="TextBox 4">
                <a:extLst>
                  <a:ext uri="{FF2B5EF4-FFF2-40B4-BE49-F238E27FC236}">
                    <a16:creationId xmlns:a16="http://schemas.microsoft.com/office/drawing/2014/main" id="{72A09671-4BA4-292F-0D72-87FF2C7739BB}"/>
                  </a:ext>
                </a:extLst>
              </p:cNvPr>
              <p:cNvSpPr txBox="1">
                <a:spLocks noRot="1" noChangeAspect="1" noMove="1" noResize="1" noEditPoints="1" noAdjustHandles="1" noChangeArrowheads="1" noChangeShapeType="1" noTextEdit="1"/>
              </p:cNvSpPr>
              <p:nvPr/>
            </p:nvSpPr>
            <p:spPr>
              <a:xfrm>
                <a:off x="314425" y="1482290"/>
                <a:ext cx="11376897" cy="369332"/>
              </a:xfrm>
              <a:prstGeom prst="rect">
                <a:avLst/>
              </a:prstGeom>
              <a:blipFill>
                <a:blip r:embed="rId4"/>
                <a:stretch>
                  <a:fillRect t="-6667"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1A5B5E4-37D3-1972-49D2-253B7E9B3FC1}"/>
              </a:ext>
            </a:extLst>
          </p:cNvPr>
          <p:cNvPicPr>
            <a:picLocks noChangeAspect="1"/>
          </p:cNvPicPr>
          <p:nvPr/>
        </p:nvPicPr>
        <p:blipFill>
          <a:blip r:embed="rId5"/>
          <a:stretch>
            <a:fillRect/>
          </a:stretch>
        </p:blipFill>
        <p:spPr>
          <a:xfrm>
            <a:off x="2192446" y="2037784"/>
            <a:ext cx="7807108" cy="614265"/>
          </a:xfrm>
          <a:prstGeom prst="rect">
            <a:avLst/>
          </a:prstGeom>
        </p:spPr>
      </p:pic>
      <p:sp>
        <p:nvSpPr>
          <p:cNvPr id="9" name="TextBox 8">
            <a:extLst>
              <a:ext uri="{FF2B5EF4-FFF2-40B4-BE49-F238E27FC236}">
                <a16:creationId xmlns:a16="http://schemas.microsoft.com/office/drawing/2014/main" id="{EC1F4B55-BAFA-7BA5-903F-B5856FF71057}"/>
              </a:ext>
            </a:extLst>
          </p:cNvPr>
          <p:cNvSpPr txBox="1"/>
          <p:nvPr/>
        </p:nvSpPr>
        <p:spPr>
          <a:xfrm>
            <a:off x="251059" y="2778157"/>
            <a:ext cx="11293642" cy="369332"/>
          </a:xfrm>
          <a:prstGeom prst="rect">
            <a:avLst/>
          </a:prstGeom>
          <a:noFill/>
        </p:spPr>
        <p:txBody>
          <a:bodyPr wrap="square">
            <a:spAutoFit/>
          </a:bodyPr>
          <a:lstStyle/>
          <a:p>
            <a:r>
              <a:rPr lang="en-US" sz="1800" dirty="0">
                <a:effectLst/>
                <a:latin typeface="ACaslonPro"/>
              </a:rPr>
              <a:t>To calculate the reduced matrix element, we simply pick any one of these expectation values: </a:t>
            </a:r>
            <a:endParaRPr lang="en-US" dirty="0"/>
          </a:p>
        </p:txBody>
      </p:sp>
      <p:pic>
        <p:nvPicPr>
          <p:cNvPr id="11" name="Picture 10" descr="A math equations and formulas&#10;&#10;Description automatically generated with medium confidence">
            <a:extLst>
              <a:ext uri="{FF2B5EF4-FFF2-40B4-BE49-F238E27FC236}">
                <a16:creationId xmlns:a16="http://schemas.microsoft.com/office/drawing/2014/main" id="{FC4231EE-BAD8-37B6-1B9B-AB35300B4912}"/>
              </a:ext>
            </a:extLst>
          </p:cNvPr>
          <p:cNvPicPr>
            <a:picLocks noChangeAspect="1"/>
          </p:cNvPicPr>
          <p:nvPr/>
        </p:nvPicPr>
        <p:blipFill>
          <a:blip r:embed="rId6"/>
          <a:stretch>
            <a:fillRect/>
          </a:stretch>
        </p:blipFill>
        <p:spPr>
          <a:xfrm>
            <a:off x="458402" y="3232659"/>
            <a:ext cx="5134277" cy="17748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559587-8BDA-FCCD-B785-69AF4379ED75}"/>
                  </a:ext>
                </a:extLst>
              </p:cNvPr>
              <p:cNvSpPr txBox="1"/>
              <p:nvPr/>
            </p:nvSpPr>
            <p:spPr>
              <a:xfrm>
                <a:off x="314425" y="5066761"/>
                <a:ext cx="11626516" cy="369332"/>
              </a:xfrm>
              <a:prstGeom prst="rect">
                <a:avLst/>
              </a:prstGeom>
              <a:noFill/>
            </p:spPr>
            <p:txBody>
              <a:bodyPr wrap="square">
                <a:spAutoFit/>
              </a:bodyPr>
              <a:lstStyle/>
              <a:p>
                <a:r>
                  <a:rPr lang="en-US" sz="1800" dirty="0">
                    <a:effectLst/>
                    <a:latin typeface="ACaslonPro"/>
                  </a:rPr>
                  <a:t>The spherical harmonics are normalized, so the angular integral is 1, and the radial functions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𝑅</m:t>
                        </m:r>
                      </m:e>
                      <m:sub>
                        <m:r>
                          <a:rPr lang="en-US" sz="1800" b="0" i="1" smtClean="0">
                            <a:effectLst/>
                            <a:latin typeface="Cambria Math" panose="02040503050406030204" pitchFamily="18" charset="0"/>
                          </a:rPr>
                          <m:t>𝑛𝑙</m:t>
                        </m:r>
                      </m:sub>
                    </m:sSub>
                  </m:oMath>
                </a14:m>
                <a:r>
                  <a:rPr lang="en-US" sz="1800" dirty="0">
                    <a:effectLst/>
                    <a:latin typeface="ACaslonPro"/>
                  </a:rPr>
                  <a:t> are in Tab 4.7 of the book </a:t>
                </a:r>
                <a:endParaRPr lang="en-US" dirty="0"/>
              </a:p>
            </p:txBody>
          </p:sp>
        </mc:Choice>
        <mc:Fallback xmlns="">
          <p:sp>
            <p:nvSpPr>
              <p:cNvPr id="13" name="TextBox 12">
                <a:extLst>
                  <a:ext uri="{FF2B5EF4-FFF2-40B4-BE49-F238E27FC236}">
                    <a16:creationId xmlns:a16="http://schemas.microsoft.com/office/drawing/2014/main" id="{75559587-8BDA-FCCD-B785-69AF4379ED75}"/>
                  </a:ext>
                </a:extLst>
              </p:cNvPr>
              <p:cNvSpPr txBox="1">
                <a:spLocks noRot="1" noChangeAspect="1" noMove="1" noResize="1" noEditPoints="1" noAdjustHandles="1" noChangeArrowheads="1" noChangeShapeType="1" noTextEdit="1"/>
              </p:cNvSpPr>
              <p:nvPr/>
            </p:nvSpPr>
            <p:spPr>
              <a:xfrm>
                <a:off x="314425" y="5066761"/>
                <a:ext cx="11626516" cy="369332"/>
              </a:xfrm>
              <a:prstGeom prst="rect">
                <a:avLst/>
              </a:prstGeom>
              <a:blipFill>
                <a:blip r:embed="rId7"/>
                <a:stretch>
                  <a:fillRect l="-436" t="-6452" r="-109" b="-22581"/>
                </a:stretch>
              </a:blipFill>
            </p:spPr>
            <p:txBody>
              <a:bodyPr/>
              <a:lstStyle/>
              <a:p>
                <a:r>
                  <a:rPr lang="en-US">
                    <a:noFill/>
                  </a:rPr>
                  <a:t> </a:t>
                </a:r>
              </a:p>
            </p:txBody>
          </p:sp>
        </mc:Fallback>
      </mc:AlternateContent>
      <p:pic>
        <p:nvPicPr>
          <p:cNvPr id="15" name="Picture 14" descr="A black numbers and a line&#10;&#10;Description automatically generated">
            <a:extLst>
              <a:ext uri="{FF2B5EF4-FFF2-40B4-BE49-F238E27FC236}">
                <a16:creationId xmlns:a16="http://schemas.microsoft.com/office/drawing/2014/main" id="{DA4FE705-8EFB-3C7C-203B-C5D52BDC865E}"/>
              </a:ext>
            </a:extLst>
          </p:cNvPr>
          <p:cNvPicPr>
            <a:picLocks noChangeAspect="1"/>
          </p:cNvPicPr>
          <p:nvPr/>
        </p:nvPicPr>
        <p:blipFill>
          <a:blip r:embed="rId8"/>
          <a:stretch>
            <a:fillRect/>
          </a:stretch>
        </p:blipFill>
        <p:spPr>
          <a:xfrm>
            <a:off x="3683869" y="5587571"/>
            <a:ext cx="4428022" cy="641742"/>
          </a:xfrm>
          <a:prstGeom prst="rect">
            <a:avLst/>
          </a:prstGeom>
        </p:spPr>
      </p:pic>
      <p:pic>
        <p:nvPicPr>
          <p:cNvPr id="19" name="Picture 18">
            <a:extLst>
              <a:ext uri="{FF2B5EF4-FFF2-40B4-BE49-F238E27FC236}">
                <a16:creationId xmlns:a16="http://schemas.microsoft.com/office/drawing/2014/main" id="{D58572ED-E031-2326-0EE8-0D34D3031506}"/>
              </a:ext>
            </a:extLst>
          </p:cNvPr>
          <p:cNvPicPr>
            <a:picLocks noChangeAspect="1"/>
          </p:cNvPicPr>
          <p:nvPr/>
        </p:nvPicPr>
        <p:blipFill>
          <a:blip r:embed="rId9"/>
          <a:stretch>
            <a:fillRect/>
          </a:stretch>
        </p:blipFill>
        <p:spPr>
          <a:xfrm>
            <a:off x="6553601" y="3312699"/>
            <a:ext cx="4991100" cy="355600"/>
          </a:xfrm>
          <a:prstGeom prst="rect">
            <a:avLst/>
          </a:prstGeom>
        </p:spPr>
      </p:pic>
      <p:pic>
        <p:nvPicPr>
          <p:cNvPr id="21" name="Picture 20">
            <a:extLst>
              <a:ext uri="{FF2B5EF4-FFF2-40B4-BE49-F238E27FC236}">
                <a16:creationId xmlns:a16="http://schemas.microsoft.com/office/drawing/2014/main" id="{0880C30D-7E0D-C987-B214-58EAC6C368FC}"/>
              </a:ext>
            </a:extLst>
          </p:cNvPr>
          <p:cNvPicPr>
            <a:picLocks noChangeAspect="1"/>
          </p:cNvPicPr>
          <p:nvPr/>
        </p:nvPicPr>
        <p:blipFill>
          <a:blip r:embed="rId10"/>
          <a:stretch>
            <a:fillRect/>
          </a:stretch>
        </p:blipFill>
        <p:spPr>
          <a:xfrm>
            <a:off x="6811277" y="3710512"/>
            <a:ext cx="4229100" cy="495300"/>
          </a:xfrm>
          <a:prstGeom prst="rect">
            <a:avLst/>
          </a:prstGeom>
        </p:spPr>
      </p:pic>
      <p:pic>
        <p:nvPicPr>
          <p:cNvPr id="23" name="Picture 22">
            <a:extLst>
              <a:ext uri="{FF2B5EF4-FFF2-40B4-BE49-F238E27FC236}">
                <a16:creationId xmlns:a16="http://schemas.microsoft.com/office/drawing/2014/main" id="{6F60CB93-AAA2-8629-2CFE-D2187E9420E0}"/>
              </a:ext>
            </a:extLst>
          </p:cNvPr>
          <p:cNvPicPr>
            <a:picLocks noChangeAspect="1"/>
          </p:cNvPicPr>
          <p:nvPr/>
        </p:nvPicPr>
        <p:blipFill>
          <a:blip r:embed="rId11"/>
          <a:stretch>
            <a:fillRect/>
          </a:stretch>
        </p:blipFill>
        <p:spPr>
          <a:xfrm>
            <a:off x="6747777" y="4408672"/>
            <a:ext cx="4292600" cy="469900"/>
          </a:xfrm>
          <a:prstGeom prst="rect">
            <a:avLst/>
          </a:prstGeom>
        </p:spPr>
      </p:pic>
      <p:sp>
        <p:nvSpPr>
          <p:cNvPr id="24" name="TextBox 23">
            <a:extLst>
              <a:ext uri="{FF2B5EF4-FFF2-40B4-BE49-F238E27FC236}">
                <a16:creationId xmlns:a16="http://schemas.microsoft.com/office/drawing/2014/main" id="{333628EA-2323-D1EF-7553-CD874AD83669}"/>
              </a:ext>
            </a:extLst>
          </p:cNvPr>
          <p:cNvSpPr txBox="1"/>
          <p:nvPr/>
        </p:nvSpPr>
        <p:spPr>
          <a:xfrm>
            <a:off x="314425" y="6381227"/>
            <a:ext cx="4809522" cy="369332"/>
          </a:xfrm>
          <a:prstGeom prst="rect">
            <a:avLst/>
          </a:prstGeom>
          <a:noFill/>
        </p:spPr>
        <p:txBody>
          <a:bodyPr wrap="none" rtlCol="0">
            <a:spAutoFit/>
          </a:bodyPr>
          <a:lstStyle/>
          <a:p>
            <a:r>
              <a:rPr lang="en-US" sz="1800" dirty="0">
                <a:effectLst/>
                <a:latin typeface="ACaslonPro"/>
              </a:rPr>
              <a:t>That determines three of the expectation values. </a:t>
            </a:r>
            <a:endParaRPr lang="en-US" dirty="0"/>
          </a:p>
        </p:txBody>
      </p:sp>
    </p:spTree>
    <p:extLst>
      <p:ext uri="{BB962C8B-B14F-4D97-AF65-F5344CB8AC3E}">
        <p14:creationId xmlns:p14="http://schemas.microsoft.com/office/powerpoint/2010/main" val="152673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18352A-120E-683F-D9A7-8485DF8263D1}"/>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Scalar Operators: Example</a:t>
            </a:r>
            <a:endParaRPr lang="en-US" dirty="0"/>
          </a:p>
        </p:txBody>
      </p:sp>
      <p:pic>
        <p:nvPicPr>
          <p:cNvPr id="5" name="Picture 4" descr="A math equations and formulas&#10;&#10;Description automatically generated">
            <a:extLst>
              <a:ext uri="{FF2B5EF4-FFF2-40B4-BE49-F238E27FC236}">
                <a16:creationId xmlns:a16="http://schemas.microsoft.com/office/drawing/2014/main" id="{2AA50AA7-195C-6F67-0339-9F63987F4C20}"/>
              </a:ext>
            </a:extLst>
          </p:cNvPr>
          <p:cNvPicPr>
            <a:picLocks noChangeAspect="1"/>
          </p:cNvPicPr>
          <p:nvPr/>
        </p:nvPicPr>
        <p:blipFill>
          <a:blip r:embed="rId2"/>
          <a:stretch>
            <a:fillRect/>
          </a:stretch>
        </p:blipFill>
        <p:spPr>
          <a:xfrm>
            <a:off x="3116790" y="1520099"/>
            <a:ext cx="5375753" cy="2899854"/>
          </a:xfrm>
          <a:prstGeom prst="rect">
            <a:avLst/>
          </a:prstGeom>
        </p:spPr>
      </p:pic>
      <p:sp>
        <p:nvSpPr>
          <p:cNvPr id="7" name="TextBox 6">
            <a:extLst>
              <a:ext uri="{FF2B5EF4-FFF2-40B4-BE49-F238E27FC236}">
                <a16:creationId xmlns:a16="http://schemas.microsoft.com/office/drawing/2014/main" id="{241B4F3B-CDB1-91E9-90DC-38E4127B70A6}"/>
              </a:ext>
            </a:extLst>
          </p:cNvPr>
          <p:cNvSpPr txBox="1"/>
          <p:nvPr/>
        </p:nvSpPr>
        <p:spPr>
          <a:xfrm>
            <a:off x="314425" y="1026331"/>
            <a:ext cx="3410552" cy="369332"/>
          </a:xfrm>
          <a:prstGeom prst="rect">
            <a:avLst/>
          </a:prstGeom>
          <a:noFill/>
        </p:spPr>
        <p:txBody>
          <a:bodyPr wrap="square">
            <a:spAutoFit/>
          </a:bodyPr>
          <a:lstStyle/>
          <a:p>
            <a:r>
              <a:rPr lang="en-US" sz="1800" dirty="0">
                <a:effectLst/>
                <a:latin typeface="ACaslonPro"/>
              </a:rPr>
              <a:t>The </a:t>
            </a:r>
            <a:r>
              <a:rPr lang="en-US" dirty="0">
                <a:latin typeface="ACaslonPro"/>
              </a:rPr>
              <a:t>remaining</a:t>
            </a:r>
            <a:r>
              <a:rPr lang="en-US" sz="1800" dirty="0">
                <a:effectLst/>
                <a:latin typeface="ACaslonPro"/>
              </a:rPr>
              <a:t> expectation value is </a:t>
            </a:r>
            <a:endParaRPr lang="en-US" dirty="0"/>
          </a:p>
        </p:txBody>
      </p:sp>
      <p:pic>
        <p:nvPicPr>
          <p:cNvPr id="9" name="Picture 8" descr="A white background with black numbers&#10;&#10;Description automatically generated">
            <a:extLst>
              <a:ext uri="{FF2B5EF4-FFF2-40B4-BE49-F238E27FC236}">
                <a16:creationId xmlns:a16="http://schemas.microsoft.com/office/drawing/2014/main" id="{9B7CED3F-129F-F949-7904-F6035E4508D2}"/>
              </a:ext>
            </a:extLst>
          </p:cNvPr>
          <p:cNvPicPr>
            <a:picLocks noChangeAspect="1"/>
          </p:cNvPicPr>
          <p:nvPr/>
        </p:nvPicPr>
        <p:blipFill>
          <a:blip r:embed="rId3"/>
          <a:stretch>
            <a:fillRect/>
          </a:stretch>
        </p:blipFill>
        <p:spPr>
          <a:xfrm>
            <a:off x="3083462" y="5431877"/>
            <a:ext cx="6025075" cy="961266"/>
          </a:xfrm>
          <a:prstGeom prst="rect">
            <a:avLst/>
          </a:prstGeom>
        </p:spPr>
      </p:pic>
      <p:sp>
        <p:nvSpPr>
          <p:cNvPr id="10" name="TextBox 9">
            <a:extLst>
              <a:ext uri="{FF2B5EF4-FFF2-40B4-BE49-F238E27FC236}">
                <a16:creationId xmlns:a16="http://schemas.microsoft.com/office/drawing/2014/main" id="{B45AECA3-F7D6-0838-5619-53DBC384153A}"/>
              </a:ext>
            </a:extLst>
          </p:cNvPr>
          <p:cNvSpPr txBox="1"/>
          <p:nvPr/>
        </p:nvSpPr>
        <p:spPr>
          <a:xfrm>
            <a:off x="251059" y="4685598"/>
            <a:ext cx="3122201" cy="369332"/>
          </a:xfrm>
          <a:prstGeom prst="rect">
            <a:avLst/>
          </a:prstGeom>
          <a:noFill/>
        </p:spPr>
        <p:txBody>
          <a:bodyPr wrap="none" rtlCol="0">
            <a:spAutoFit/>
          </a:bodyPr>
          <a:lstStyle/>
          <a:p>
            <a:r>
              <a:rPr lang="en-US" dirty="0"/>
              <a:t>Summarizing we have obtained</a:t>
            </a:r>
          </a:p>
        </p:txBody>
      </p:sp>
    </p:spTree>
    <p:extLst>
      <p:ext uri="{BB962C8B-B14F-4D97-AF65-F5344CB8AC3E}">
        <p14:creationId xmlns:p14="http://schemas.microsoft.com/office/powerpoint/2010/main" val="355594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16D19A-F89C-9269-7862-2E17A73BCAEC}"/>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Vector Operators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A5ACA1-E2D0-E7F1-CD09-187FB3E99230}"/>
                  </a:ext>
                </a:extLst>
              </p:cNvPr>
              <p:cNvSpPr txBox="1"/>
              <p:nvPr/>
            </p:nvSpPr>
            <p:spPr>
              <a:xfrm>
                <a:off x="251059" y="1008867"/>
                <a:ext cx="11689882" cy="1207767"/>
              </a:xfrm>
              <a:prstGeom prst="rect">
                <a:avLst/>
              </a:prstGeom>
              <a:noFill/>
            </p:spPr>
            <p:txBody>
              <a:bodyPr wrap="square">
                <a:spAutoFit/>
              </a:bodyPr>
              <a:lstStyle/>
              <a:p>
                <a:r>
                  <a:rPr lang="en-US" sz="1800" dirty="0">
                    <a:effectLst/>
                    <a:latin typeface="ACaslonPro"/>
                  </a:rPr>
                  <a:t>We now move on to the selection rules for a vector operator </a:t>
                </a:r>
                <a14:m>
                  <m:oMath xmlns:m="http://schemas.openxmlformats.org/officeDocument/2006/math">
                    <m:acc>
                      <m:accPr>
                        <m:chr m:val="̂"/>
                        <m:ctrlPr>
                          <a:rPr lang="en-US" sz="1800" b="1" i="1" smtClean="0">
                            <a:effectLst/>
                            <a:latin typeface="Cambria Math" panose="02040503050406030204" pitchFamily="18" charset="0"/>
                          </a:rPr>
                        </m:ctrlPr>
                      </m:accPr>
                      <m:e>
                        <m:r>
                          <a:rPr lang="en-US" sz="1800" b="1" i="1" smtClean="0">
                            <a:effectLst/>
                            <a:latin typeface="Cambria Math" panose="02040503050406030204" pitchFamily="18" charset="0"/>
                          </a:rPr>
                          <m:t>𝑽</m:t>
                        </m:r>
                      </m:e>
                    </m:acc>
                  </m:oMath>
                </a14:m>
                <a:r>
                  <a:rPr lang="en-US" sz="1800" dirty="0">
                    <a:effectLst/>
                    <a:latin typeface="ACaslonPro"/>
                  </a:rPr>
                  <a:t>. </a:t>
                </a:r>
                <a:r>
                  <a:rPr lang="en-US" dirty="0"/>
                  <a:t>This is significantly more work than the scalar case, but the result is central to understanding atomic transitions. We begin by defining, by analogy with the angular momentum raising and lowering operators, the operators </a:t>
                </a:r>
              </a:p>
              <a:p>
                <a:r>
                  <a:rPr lang="en-US" sz="1800" dirty="0">
                    <a:effectLst/>
                    <a:latin typeface="ACaslonPro"/>
                  </a:rPr>
                  <a:t> </a:t>
                </a:r>
                <a:endParaRPr lang="en-US" dirty="0"/>
              </a:p>
            </p:txBody>
          </p:sp>
        </mc:Choice>
        <mc:Fallback xmlns="">
          <p:sp>
            <p:nvSpPr>
              <p:cNvPr id="5" name="TextBox 4">
                <a:extLst>
                  <a:ext uri="{FF2B5EF4-FFF2-40B4-BE49-F238E27FC236}">
                    <a16:creationId xmlns:a16="http://schemas.microsoft.com/office/drawing/2014/main" id="{A9A5ACA1-E2D0-E7F1-CD09-187FB3E99230}"/>
                  </a:ext>
                </a:extLst>
              </p:cNvPr>
              <p:cNvSpPr txBox="1">
                <a:spLocks noRot="1" noChangeAspect="1" noMove="1" noResize="1" noEditPoints="1" noAdjustHandles="1" noChangeArrowheads="1" noChangeShapeType="1" noTextEdit="1"/>
              </p:cNvSpPr>
              <p:nvPr/>
            </p:nvSpPr>
            <p:spPr>
              <a:xfrm>
                <a:off x="251059" y="1008867"/>
                <a:ext cx="11689882" cy="1207767"/>
              </a:xfrm>
              <a:prstGeom prst="rect">
                <a:avLst/>
              </a:prstGeom>
              <a:blipFill>
                <a:blip r:embed="rId3"/>
                <a:stretch>
                  <a:fillRect l="-434" t="-1042"/>
                </a:stretch>
              </a:blipFill>
            </p:spPr>
            <p:txBody>
              <a:bodyPr/>
              <a:lstStyle/>
              <a:p>
                <a:r>
                  <a:rPr lang="en-US">
                    <a:noFill/>
                  </a:rPr>
                  <a:t> </a:t>
                </a:r>
              </a:p>
            </p:txBody>
          </p:sp>
        </mc:Fallback>
      </mc:AlternateContent>
      <p:pic>
        <p:nvPicPr>
          <p:cNvPr id="7" name="Picture 6" descr="A group of black symbols&#10;&#10;Description automatically generated">
            <a:extLst>
              <a:ext uri="{FF2B5EF4-FFF2-40B4-BE49-F238E27FC236}">
                <a16:creationId xmlns:a16="http://schemas.microsoft.com/office/drawing/2014/main" id="{D96EDEC9-1C4C-4FCE-E1DF-9ECCC0D6B46B}"/>
              </a:ext>
            </a:extLst>
          </p:cNvPr>
          <p:cNvPicPr>
            <a:picLocks noChangeAspect="1"/>
          </p:cNvPicPr>
          <p:nvPr/>
        </p:nvPicPr>
        <p:blipFill>
          <a:blip r:embed="rId4"/>
          <a:stretch>
            <a:fillRect/>
          </a:stretch>
        </p:blipFill>
        <p:spPr>
          <a:xfrm>
            <a:off x="4434372" y="1853381"/>
            <a:ext cx="1925105" cy="514632"/>
          </a:xfrm>
          <a:prstGeom prst="rect">
            <a:avLst/>
          </a:prstGeom>
        </p:spPr>
      </p:pic>
      <p:pic>
        <p:nvPicPr>
          <p:cNvPr id="9" name="Picture 8" descr="A math equation with black text&#10;&#10;Description automatically generated">
            <a:extLst>
              <a:ext uri="{FF2B5EF4-FFF2-40B4-BE49-F238E27FC236}">
                <a16:creationId xmlns:a16="http://schemas.microsoft.com/office/drawing/2014/main" id="{60FC7A07-36E8-FA93-5A80-D9A887EC80B7}"/>
              </a:ext>
            </a:extLst>
          </p:cNvPr>
          <p:cNvPicPr>
            <a:picLocks noChangeAspect="1"/>
          </p:cNvPicPr>
          <p:nvPr/>
        </p:nvPicPr>
        <p:blipFill>
          <a:blip r:embed="rId5"/>
          <a:stretch>
            <a:fillRect/>
          </a:stretch>
        </p:blipFill>
        <p:spPr>
          <a:xfrm>
            <a:off x="5687877" y="3403059"/>
            <a:ext cx="2509186" cy="692835"/>
          </a:xfrm>
          <a:prstGeom prst="rect">
            <a:avLst/>
          </a:prstGeom>
        </p:spPr>
      </p:pic>
      <p:pic>
        <p:nvPicPr>
          <p:cNvPr id="11" name="Picture 10" descr="A group of math equations&#10;&#10;Description automatically generated">
            <a:extLst>
              <a:ext uri="{FF2B5EF4-FFF2-40B4-BE49-F238E27FC236}">
                <a16:creationId xmlns:a16="http://schemas.microsoft.com/office/drawing/2014/main" id="{85AD5B42-9BDC-AF4E-C3F1-9CC8AE12CC14}"/>
              </a:ext>
            </a:extLst>
          </p:cNvPr>
          <p:cNvPicPr>
            <a:picLocks noChangeAspect="1"/>
          </p:cNvPicPr>
          <p:nvPr/>
        </p:nvPicPr>
        <p:blipFill>
          <a:blip r:embed="rId6"/>
          <a:stretch>
            <a:fillRect/>
          </a:stretch>
        </p:blipFill>
        <p:spPr>
          <a:xfrm>
            <a:off x="323893" y="3282012"/>
            <a:ext cx="2509186" cy="3505742"/>
          </a:xfrm>
          <a:prstGeom prst="rect">
            <a:avLst/>
          </a:prstGeom>
        </p:spPr>
      </p:pic>
      <p:pic>
        <p:nvPicPr>
          <p:cNvPr id="4" name="Picture 3">
            <a:extLst>
              <a:ext uri="{FF2B5EF4-FFF2-40B4-BE49-F238E27FC236}">
                <a16:creationId xmlns:a16="http://schemas.microsoft.com/office/drawing/2014/main" id="{5DC89BDF-302A-9DF9-2BBF-96CB6748AFDE}"/>
              </a:ext>
            </a:extLst>
          </p:cNvPr>
          <p:cNvPicPr>
            <a:picLocks noChangeAspect="1"/>
          </p:cNvPicPr>
          <p:nvPr/>
        </p:nvPicPr>
        <p:blipFill>
          <a:blip r:embed="rId7"/>
          <a:stretch>
            <a:fillRect/>
          </a:stretch>
        </p:blipFill>
        <p:spPr>
          <a:xfrm>
            <a:off x="3922367" y="4833665"/>
            <a:ext cx="7150100" cy="749300"/>
          </a:xfrm>
          <a:prstGeom prst="rect">
            <a:avLst/>
          </a:prstGeom>
        </p:spPr>
      </p:pic>
      <p:sp>
        <p:nvSpPr>
          <p:cNvPr id="6" name="Right Arrow 5">
            <a:extLst>
              <a:ext uri="{FF2B5EF4-FFF2-40B4-BE49-F238E27FC236}">
                <a16:creationId xmlns:a16="http://schemas.microsoft.com/office/drawing/2014/main" id="{19C9AA45-6D81-7E56-2BFF-6F915FB47B1D}"/>
              </a:ext>
            </a:extLst>
          </p:cNvPr>
          <p:cNvSpPr/>
          <p:nvPr/>
        </p:nvSpPr>
        <p:spPr>
          <a:xfrm rot="5400000">
            <a:off x="6679096" y="4156981"/>
            <a:ext cx="526749" cy="676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a:extLst>
              <a:ext uri="{FF2B5EF4-FFF2-40B4-BE49-F238E27FC236}">
                <a16:creationId xmlns:a16="http://schemas.microsoft.com/office/drawing/2014/main" id="{990DF549-4DC6-6CE0-3301-6B12A8B95C11}"/>
              </a:ext>
            </a:extLst>
          </p:cNvPr>
          <p:cNvSpPr/>
          <p:nvPr/>
        </p:nvSpPr>
        <p:spPr>
          <a:xfrm rot="1532670">
            <a:off x="2762473" y="4472775"/>
            <a:ext cx="834303" cy="3371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720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7581EDD-F37C-A201-C25E-59961189B037}"/>
                  </a:ext>
                </a:extLst>
              </p:cNvPr>
              <p:cNvSpPr txBox="1"/>
              <p:nvPr/>
            </p:nvSpPr>
            <p:spPr>
              <a:xfrm>
                <a:off x="314425" y="1005148"/>
                <a:ext cx="6099048" cy="376770"/>
              </a:xfrm>
              <a:prstGeom prst="rect">
                <a:avLst/>
              </a:prstGeom>
              <a:noFill/>
            </p:spPr>
            <p:txBody>
              <a:bodyPr wrap="square">
                <a:spAutoFit/>
              </a:bodyPr>
              <a:lstStyle/>
              <a:p>
                <a:r>
                  <a:rPr lang="en-US" sz="1800" dirty="0">
                    <a:effectLst/>
                    <a:latin typeface="ACaslonPro"/>
                  </a:rPr>
                  <a:t>and since our states are eigenstates of </a:t>
                </a:r>
                <a14:m>
                  <m:oMath xmlns:m="http://schemas.openxmlformats.org/officeDocument/2006/math">
                    <m:sSub>
                      <m:sSubPr>
                        <m:ctrlPr>
                          <a:rPr lang="en-US" sz="1800" i="1" smtClean="0">
                            <a:effectLst/>
                            <a:latin typeface="Cambria Math" panose="02040503050406030204" pitchFamily="18" charset="0"/>
                          </a:rPr>
                        </m:ctrlPr>
                      </m:sSubPr>
                      <m:e>
                        <m:acc>
                          <m:accPr>
                            <m:chr m:val="̂"/>
                            <m:ctrlPr>
                              <a:rPr lang="en-US" sz="1800" i="1" smtClean="0">
                                <a:effectLst/>
                                <a:latin typeface="Cambria Math" panose="02040503050406030204" pitchFamily="18" charset="0"/>
                              </a:rPr>
                            </m:ctrlPr>
                          </m:accPr>
                          <m:e>
                            <m:r>
                              <a:rPr lang="en-US" i="1">
                                <a:latin typeface="Cambria Math" panose="02040503050406030204" pitchFamily="18" charset="0"/>
                              </a:rPr>
                              <m:t>𝐿</m:t>
                            </m:r>
                          </m:e>
                        </m:acc>
                      </m:e>
                      <m:sub>
                        <m:r>
                          <a:rPr lang="en-US" sz="1800" b="0" i="1" smtClean="0">
                            <a:effectLst/>
                            <a:latin typeface="Cambria Math" panose="02040503050406030204" pitchFamily="18" charset="0"/>
                          </a:rPr>
                          <m:t>𝑧</m:t>
                        </m:r>
                      </m:sub>
                    </m:sSub>
                  </m:oMath>
                </a14:m>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B7581EDD-F37C-A201-C25E-59961189B037}"/>
                  </a:ext>
                </a:extLst>
              </p:cNvPr>
              <p:cNvSpPr txBox="1">
                <a:spLocks noRot="1" noChangeAspect="1" noMove="1" noResize="1" noEditPoints="1" noAdjustHandles="1" noChangeArrowheads="1" noChangeShapeType="1" noTextEdit="1"/>
              </p:cNvSpPr>
              <p:nvPr/>
            </p:nvSpPr>
            <p:spPr>
              <a:xfrm>
                <a:off x="314425" y="1005148"/>
                <a:ext cx="6099048" cy="376770"/>
              </a:xfrm>
              <a:prstGeom prst="rect">
                <a:avLst/>
              </a:prstGeom>
              <a:blipFill>
                <a:blip r:embed="rId3"/>
                <a:stretch>
                  <a:fillRect l="-832" t="-3333" b="-3000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1C0F478E-05EF-357A-B50E-8313B87789D6}"/>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Vector Operators</a:t>
            </a:r>
            <a:endParaRPr lang="en-US" dirty="0"/>
          </a:p>
        </p:txBody>
      </p:sp>
      <p:pic>
        <p:nvPicPr>
          <p:cNvPr id="6" name="Picture 5">
            <a:extLst>
              <a:ext uri="{FF2B5EF4-FFF2-40B4-BE49-F238E27FC236}">
                <a16:creationId xmlns:a16="http://schemas.microsoft.com/office/drawing/2014/main" id="{D9E33780-C295-80BA-6869-805C16CF7DDB}"/>
              </a:ext>
            </a:extLst>
          </p:cNvPr>
          <p:cNvPicPr>
            <a:picLocks noChangeAspect="1"/>
          </p:cNvPicPr>
          <p:nvPr/>
        </p:nvPicPr>
        <p:blipFill>
          <a:blip r:embed="rId4"/>
          <a:stretch>
            <a:fillRect/>
          </a:stretch>
        </p:blipFill>
        <p:spPr>
          <a:xfrm>
            <a:off x="314425" y="1506934"/>
            <a:ext cx="6580151" cy="689572"/>
          </a:xfrm>
          <a:prstGeom prst="rect">
            <a:avLst/>
          </a:prstGeom>
        </p:spPr>
      </p:pic>
      <p:sp>
        <p:nvSpPr>
          <p:cNvPr id="7" name="Right Arrow 6">
            <a:extLst>
              <a:ext uri="{FF2B5EF4-FFF2-40B4-BE49-F238E27FC236}">
                <a16:creationId xmlns:a16="http://schemas.microsoft.com/office/drawing/2014/main" id="{570BD217-D5B1-F7C3-20B3-2289E1E7237A}"/>
              </a:ext>
            </a:extLst>
          </p:cNvPr>
          <p:cNvSpPr/>
          <p:nvPr/>
        </p:nvSpPr>
        <p:spPr>
          <a:xfrm>
            <a:off x="7115171" y="1645417"/>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text on a white background&#10;&#10;Description automatically generated">
            <a:extLst>
              <a:ext uri="{FF2B5EF4-FFF2-40B4-BE49-F238E27FC236}">
                <a16:creationId xmlns:a16="http://schemas.microsoft.com/office/drawing/2014/main" id="{6877A88B-630B-0AF3-CD25-E60F40B45971}"/>
              </a:ext>
            </a:extLst>
          </p:cNvPr>
          <p:cNvPicPr>
            <a:picLocks noChangeAspect="1"/>
          </p:cNvPicPr>
          <p:nvPr/>
        </p:nvPicPr>
        <p:blipFill>
          <a:blip r:embed="rId5"/>
          <a:stretch>
            <a:fillRect/>
          </a:stretch>
        </p:blipFill>
        <p:spPr>
          <a:xfrm>
            <a:off x="7645524" y="1573990"/>
            <a:ext cx="3985644" cy="56765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5DD7BF-CB47-F05D-9E21-9D5C6FC1C6DA}"/>
                  </a:ext>
                </a:extLst>
              </p:cNvPr>
              <p:cNvSpPr txBox="1"/>
              <p:nvPr/>
            </p:nvSpPr>
            <p:spPr>
              <a:xfrm>
                <a:off x="314425" y="2321522"/>
                <a:ext cx="11563150" cy="389402"/>
              </a:xfrm>
              <a:prstGeom prst="rect">
                <a:avLst/>
              </a:prstGeom>
              <a:noFill/>
            </p:spPr>
            <p:txBody>
              <a:bodyPr wrap="square" rtlCol="0">
                <a:spAutoFit/>
              </a:bodyPr>
              <a:lstStyle/>
              <a:p>
                <a:r>
                  <a:rPr lang="en-US" dirty="0"/>
                  <a:t>This equation tells us that either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 ±1</m:t>
                    </m:r>
                  </m:oMath>
                </a14:m>
                <a:r>
                  <a:rPr lang="en-US" dirty="0"/>
                  <a:t> or else the matrix element of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a:latin typeface="Cambria Math" panose="02040503050406030204" pitchFamily="18" charset="0"/>
                              </a:rPr>
                              <m:t>𝑉</m:t>
                            </m:r>
                          </m:e>
                        </m:acc>
                      </m:e>
                      <m:sub>
                        <m:r>
                          <a:rPr lang="en-US" i="1" smtClean="0">
                            <a:latin typeface="Cambria Math" panose="02040503050406030204" pitchFamily="18" charset="0"/>
                            <a:ea typeface="Cambria Math" panose="02040503050406030204" pitchFamily="18" charset="0"/>
                          </a:rPr>
                          <m:t>±</m:t>
                        </m:r>
                      </m:sub>
                    </m:sSub>
                  </m:oMath>
                </a14:m>
                <a:r>
                  <a:rPr lang="en-US" dirty="0"/>
                  <a:t> must vanish. Then we have </a:t>
                </a:r>
              </a:p>
            </p:txBody>
          </p:sp>
        </mc:Choice>
        <mc:Fallback xmlns="">
          <p:sp>
            <p:nvSpPr>
              <p:cNvPr id="10" name="TextBox 9">
                <a:extLst>
                  <a:ext uri="{FF2B5EF4-FFF2-40B4-BE49-F238E27FC236}">
                    <a16:creationId xmlns:a16="http://schemas.microsoft.com/office/drawing/2014/main" id="{235DD7BF-CB47-F05D-9E21-9D5C6FC1C6DA}"/>
                  </a:ext>
                </a:extLst>
              </p:cNvPr>
              <p:cNvSpPr txBox="1">
                <a:spLocks noRot="1" noChangeAspect="1" noMove="1" noResize="1" noEditPoints="1" noAdjustHandles="1" noChangeArrowheads="1" noChangeShapeType="1" noTextEdit="1"/>
              </p:cNvSpPr>
              <p:nvPr/>
            </p:nvSpPr>
            <p:spPr>
              <a:xfrm>
                <a:off x="314425" y="2321522"/>
                <a:ext cx="11563150" cy="389402"/>
              </a:xfrm>
              <a:prstGeom prst="rect">
                <a:avLst/>
              </a:prstGeom>
              <a:blipFill>
                <a:blip r:embed="rId6"/>
                <a:stretch>
                  <a:fillRect l="-439" t="-3125" b="-21875"/>
                </a:stretch>
              </a:blipFill>
            </p:spPr>
            <p:txBody>
              <a:bodyPr/>
              <a:lstStyle/>
              <a:p>
                <a:r>
                  <a:rPr lang="en-US">
                    <a:noFill/>
                  </a:rPr>
                  <a:t> </a:t>
                </a:r>
              </a:p>
            </p:txBody>
          </p:sp>
        </mc:Fallback>
      </mc:AlternateContent>
      <p:pic>
        <p:nvPicPr>
          <p:cNvPr id="12" name="Picture 11" descr="A close up of a number&#10;&#10;Description automatically generated">
            <a:extLst>
              <a:ext uri="{FF2B5EF4-FFF2-40B4-BE49-F238E27FC236}">
                <a16:creationId xmlns:a16="http://schemas.microsoft.com/office/drawing/2014/main" id="{B4CDDDB4-B77F-1E93-BEE9-9A1F60D946E8}"/>
              </a:ext>
            </a:extLst>
          </p:cNvPr>
          <p:cNvPicPr>
            <a:picLocks noChangeAspect="1"/>
          </p:cNvPicPr>
          <p:nvPr/>
        </p:nvPicPr>
        <p:blipFill>
          <a:blip r:embed="rId7"/>
          <a:stretch>
            <a:fillRect/>
          </a:stretch>
        </p:blipFill>
        <p:spPr>
          <a:xfrm>
            <a:off x="314425" y="3019695"/>
            <a:ext cx="1485900" cy="609600"/>
          </a:xfrm>
          <a:prstGeom prst="rect">
            <a:avLst/>
          </a:prstGeom>
        </p:spPr>
      </p:pic>
      <p:sp>
        <p:nvSpPr>
          <p:cNvPr id="13" name="Right Arrow 12">
            <a:extLst>
              <a:ext uri="{FF2B5EF4-FFF2-40B4-BE49-F238E27FC236}">
                <a16:creationId xmlns:a16="http://schemas.microsoft.com/office/drawing/2014/main" id="{4F5F7F52-495C-AA04-CB7F-15FD3C866480}"/>
              </a:ext>
            </a:extLst>
          </p:cNvPr>
          <p:cNvSpPr/>
          <p:nvPr/>
        </p:nvSpPr>
        <p:spPr>
          <a:xfrm>
            <a:off x="1954907" y="3118192"/>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ack and white math equation&#10;&#10;Description automatically generated with medium confidence">
            <a:extLst>
              <a:ext uri="{FF2B5EF4-FFF2-40B4-BE49-F238E27FC236}">
                <a16:creationId xmlns:a16="http://schemas.microsoft.com/office/drawing/2014/main" id="{F13A5D2D-1093-2ACC-F4CA-FF875B90C786}"/>
              </a:ext>
            </a:extLst>
          </p:cNvPr>
          <p:cNvPicPr>
            <a:picLocks noChangeAspect="1"/>
          </p:cNvPicPr>
          <p:nvPr/>
        </p:nvPicPr>
        <p:blipFill>
          <a:blip r:embed="rId8"/>
          <a:stretch>
            <a:fillRect/>
          </a:stretch>
        </p:blipFill>
        <p:spPr>
          <a:xfrm>
            <a:off x="2519831" y="3019695"/>
            <a:ext cx="4711700" cy="622300"/>
          </a:xfrm>
          <a:prstGeom prst="rect">
            <a:avLst/>
          </a:prstGeom>
        </p:spPr>
      </p:pic>
      <p:sp>
        <p:nvSpPr>
          <p:cNvPr id="16" name="TextBox 15">
            <a:extLst>
              <a:ext uri="{FF2B5EF4-FFF2-40B4-BE49-F238E27FC236}">
                <a16:creationId xmlns:a16="http://schemas.microsoft.com/office/drawing/2014/main" id="{C9131A00-73A5-8C0F-69EF-A37881CC94A2}"/>
              </a:ext>
            </a:extLst>
          </p:cNvPr>
          <p:cNvSpPr txBox="1"/>
          <p:nvPr/>
        </p:nvSpPr>
        <p:spPr>
          <a:xfrm>
            <a:off x="341361" y="3812066"/>
            <a:ext cx="4047775" cy="369332"/>
          </a:xfrm>
          <a:prstGeom prst="rect">
            <a:avLst/>
          </a:prstGeom>
          <a:noFill/>
        </p:spPr>
        <p:txBody>
          <a:bodyPr wrap="none" rtlCol="0">
            <a:spAutoFit/>
          </a:bodyPr>
          <a:lstStyle/>
          <a:p>
            <a:r>
              <a:rPr lang="en-US" dirty="0"/>
              <a:t>and we can write the first set of relations</a:t>
            </a:r>
          </a:p>
        </p:txBody>
      </p:sp>
      <p:pic>
        <p:nvPicPr>
          <p:cNvPr id="18" name="Picture 17" descr="A group of math equations&#10;&#10;Description automatically generated">
            <a:extLst>
              <a:ext uri="{FF2B5EF4-FFF2-40B4-BE49-F238E27FC236}">
                <a16:creationId xmlns:a16="http://schemas.microsoft.com/office/drawing/2014/main" id="{D942493C-9E90-6858-3C83-04BE135A9698}"/>
              </a:ext>
            </a:extLst>
          </p:cNvPr>
          <p:cNvPicPr>
            <a:picLocks noChangeAspect="1"/>
          </p:cNvPicPr>
          <p:nvPr/>
        </p:nvPicPr>
        <p:blipFill>
          <a:blip r:embed="rId9"/>
          <a:stretch>
            <a:fillRect/>
          </a:stretch>
        </p:blipFill>
        <p:spPr>
          <a:xfrm>
            <a:off x="420624" y="4404521"/>
            <a:ext cx="4954444" cy="1868263"/>
          </a:xfrm>
          <a:prstGeom prst="rect">
            <a:avLst/>
          </a:prstGeom>
        </p:spPr>
      </p:pic>
      <p:pic>
        <p:nvPicPr>
          <p:cNvPr id="20" name="Picture 19" descr="A group of black text&#10;&#10;Description automatically generated">
            <a:extLst>
              <a:ext uri="{FF2B5EF4-FFF2-40B4-BE49-F238E27FC236}">
                <a16:creationId xmlns:a16="http://schemas.microsoft.com/office/drawing/2014/main" id="{97658288-0326-AE03-C51F-108967D9F74B}"/>
              </a:ext>
            </a:extLst>
          </p:cNvPr>
          <p:cNvPicPr>
            <a:picLocks noChangeAspect="1"/>
          </p:cNvPicPr>
          <p:nvPr/>
        </p:nvPicPr>
        <p:blipFill>
          <a:blip r:embed="rId10"/>
          <a:stretch>
            <a:fillRect/>
          </a:stretch>
        </p:blipFill>
        <p:spPr>
          <a:xfrm>
            <a:off x="6249827" y="5146816"/>
            <a:ext cx="5627748" cy="1112832"/>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76BB3D-D6C4-9EB3-68B7-84DDB3FAED3E}"/>
                  </a:ext>
                </a:extLst>
              </p:cNvPr>
              <p:cNvSpPr txBox="1"/>
              <p:nvPr/>
            </p:nvSpPr>
            <p:spPr>
              <a:xfrm>
                <a:off x="6096000" y="4577534"/>
                <a:ext cx="5942652" cy="376770"/>
              </a:xfrm>
              <a:prstGeom prst="rect">
                <a:avLst/>
              </a:prstGeom>
              <a:noFill/>
            </p:spPr>
            <p:txBody>
              <a:bodyPr wrap="none" rtlCol="0">
                <a:spAutoFit/>
              </a:bodyPr>
              <a:lstStyle/>
              <a:p>
                <a:r>
                  <a:rPr lang="en-US" dirty="0"/>
                  <a:t>which can be translated back to the x and y components of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𝑽</m:t>
                        </m:r>
                      </m:e>
                    </m:acc>
                  </m:oMath>
                </a14:m>
                <a:r>
                  <a:rPr lang="en-US" dirty="0"/>
                  <a:t> </a:t>
                </a:r>
              </a:p>
            </p:txBody>
          </p:sp>
        </mc:Choice>
        <mc:Fallback xmlns="">
          <p:sp>
            <p:nvSpPr>
              <p:cNvPr id="21" name="TextBox 20">
                <a:extLst>
                  <a:ext uri="{FF2B5EF4-FFF2-40B4-BE49-F238E27FC236}">
                    <a16:creationId xmlns:a16="http://schemas.microsoft.com/office/drawing/2014/main" id="{9E76BB3D-D6C4-9EB3-68B7-84DDB3FAED3E}"/>
                  </a:ext>
                </a:extLst>
              </p:cNvPr>
              <p:cNvSpPr txBox="1">
                <a:spLocks noRot="1" noChangeAspect="1" noMove="1" noResize="1" noEditPoints="1" noAdjustHandles="1" noChangeArrowheads="1" noChangeShapeType="1" noTextEdit="1"/>
              </p:cNvSpPr>
              <p:nvPr/>
            </p:nvSpPr>
            <p:spPr>
              <a:xfrm>
                <a:off x="6096000" y="4577534"/>
                <a:ext cx="5942652" cy="376770"/>
              </a:xfrm>
              <a:prstGeom prst="rect">
                <a:avLst/>
              </a:prstGeom>
              <a:blipFill>
                <a:blip r:embed="rId11"/>
                <a:stretch>
                  <a:fillRect l="-853" t="-3226" b="-25806"/>
                </a:stretch>
              </a:blipFill>
            </p:spPr>
            <p:txBody>
              <a:bodyPr/>
              <a:lstStyle/>
              <a:p>
                <a:r>
                  <a:rPr lang="en-US">
                    <a:noFill/>
                  </a:rPr>
                  <a:t> </a:t>
                </a:r>
              </a:p>
            </p:txBody>
          </p:sp>
        </mc:Fallback>
      </mc:AlternateContent>
    </p:spTree>
    <p:extLst>
      <p:ext uri="{BB962C8B-B14F-4D97-AF65-F5344CB8AC3E}">
        <p14:creationId xmlns:p14="http://schemas.microsoft.com/office/powerpoint/2010/main" val="423052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B5FEEC-3776-BC08-1A7A-CEB7B81BFD7F}"/>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Vector Operators</a:t>
            </a:r>
            <a:endParaRPr lang="en-US" dirty="0"/>
          </a:p>
        </p:txBody>
      </p:sp>
      <p:pic>
        <p:nvPicPr>
          <p:cNvPr id="5" name="Picture 4" descr="A group of mathematical equations&#10;&#10;Description automatically generated">
            <a:extLst>
              <a:ext uri="{FF2B5EF4-FFF2-40B4-BE49-F238E27FC236}">
                <a16:creationId xmlns:a16="http://schemas.microsoft.com/office/drawing/2014/main" id="{451FDB23-D0AD-A43A-883E-72C810175428}"/>
              </a:ext>
            </a:extLst>
          </p:cNvPr>
          <p:cNvPicPr>
            <a:picLocks noChangeAspect="1"/>
          </p:cNvPicPr>
          <p:nvPr/>
        </p:nvPicPr>
        <p:blipFill>
          <a:blip r:embed="rId2"/>
          <a:stretch>
            <a:fillRect/>
          </a:stretch>
        </p:blipFill>
        <p:spPr>
          <a:xfrm>
            <a:off x="3678173" y="1467231"/>
            <a:ext cx="5103918" cy="2049018"/>
          </a:xfrm>
          <a:prstGeom prst="rect">
            <a:avLst/>
          </a:prstGeom>
        </p:spPr>
      </p:pic>
      <p:pic>
        <p:nvPicPr>
          <p:cNvPr id="7" name="Picture 6" descr="A group of math equations&#10;&#10;Description automatically generated">
            <a:extLst>
              <a:ext uri="{FF2B5EF4-FFF2-40B4-BE49-F238E27FC236}">
                <a16:creationId xmlns:a16="http://schemas.microsoft.com/office/drawing/2014/main" id="{8B2C0CBF-621E-AEEC-F6FC-9D06F409169F}"/>
              </a:ext>
            </a:extLst>
          </p:cNvPr>
          <p:cNvPicPr>
            <a:picLocks noChangeAspect="1"/>
          </p:cNvPicPr>
          <p:nvPr/>
        </p:nvPicPr>
        <p:blipFill>
          <a:blip r:embed="rId3"/>
          <a:stretch>
            <a:fillRect/>
          </a:stretch>
        </p:blipFill>
        <p:spPr>
          <a:xfrm>
            <a:off x="397363" y="1554480"/>
            <a:ext cx="2195618" cy="1874520"/>
          </a:xfrm>
          <a:prstGeom prst="rect">
            <a:avLst/>
          </a:prstGeom>
        </p:spPr>
      </p:pic>
      <p:sp>
        <p:nvSpPr>
          <p:cNvPr id="8" name="Right Arrow 7">
            <a:extLst>
              <a:ext uri="{FF2B5EF4-FFF2-40B4-BE49-F238E27FC236}">
                <a16:creationId xmlns:a16="http://schemas.microsoft.com/office/drawing/2014/main" id="{3C23287F-4D31-1FD2-5B5E-87F4A6FA92BD}"/>
              </a:ext>
            </a:extLst>
          </p:cNvPr>
          <p:cNvSpPr/>
          <p:nvPr/>
        </p:nvSpPr>
        <p:spPr>
          <a:xfrm>
            <a:off x="2930406" y="2180763"/>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8958B8-C982-1B47-7C60-DB4F72FD6829}"/>
              </a:ext>
            </a:extLst>
          </p:cNvPr>
          <p:cNvSpPr txBox="1"/>
          <p:nvPr/>
        </p:nvSpPr>
        <p:spPr>
          <a:xfrm>
            <a:off x="251059" y="1008867"/>
            <a:ext cx="3640292" cy="369332"/>
          </a:xfrm>
          <a:prstGeom prst="rect">
            <a:avLst/>
          </a:prstGeom>
          <a:noFill/>
        </p:spPr>
        <p:txBody>
          <a:bodyPr wrap="none" rtlCol="0">
            <a:spAutoFit/>
          </a:bodyPr>
          <a:lstStyle/>
          <a:p>
            <a:r>
              <a:rPr lang="en-US" dirty="0"/>
              <a:t>The remaining selection rules give us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F9ECCA7-B13B-DAB0-18B0-4B6EC0DB7A5C}"/>
                  </a:ext>
                </a:extLst>
              </p:cNvPr>
              <p:cNvSpPr txBox="1"/>
              <p:nvPr/>
            </p:nvSpPr>
            <p:spPr>
              <a:xfrm>
                <a:off x="319558" y="3783637"/>
                <a:ext cx="11741377" cy="2405017"/>
              </a:xfrm>
              <a:prstGeom prst="rect">
                <a:avLst/>
              </a:prstGeom>
              <a:noFill/>
            </p:spPr>
            <p:txBody>
              <a:bodyPr wrap="square" rtlCol="0">
                <a:spAutoFit/>
              </a:bodyPr>
              <a:lstStyle/>
              <a:p>
                <a:r>
                  <a:rPr lang="en-US" dirty="0"/>
                  <a:t>Where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i="1">
                                <a:latin typeface="Cambria Math" panose="02040503050406030204" pitchFamily="18" charset="0"/>
                              </a:rPr>
                              <m:t>2</m:t>
                            </m:r>
                          </m:sub>
                        </m:sSub>
                        <m:r>
                          <a:rPr lang="en-US" b="0" i="1" smtClean="0">
                            <a:latin typeface="Cambria Math" panose="02040503050406030204" pitchFamily="18" charset="0"/>
                          </a:rPr>
                          <m:t>𝑀</m:t>
                        </m:r>
                      </m:sub>
                      <m:sup>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𝐽</m:t>
                        </m:r>
                      </m:sup>
                    </m:sSubSup>
                  </m:oMath>
                </a14:m>
                <a:r>
                  <a:rPr lang="en-US" dirty="0"/>
                  <a:t> are the </a:t>
                </a:r>
                <a:r>
                  <a:rPr lang="en-US" dirty="0" err="1"/>
                  <a:t>Clebsch</a:t>
                </a:r>
                <a:r>
                  <a:rPr lang="en-US" dirty="0"/>
                  <a:t>–Gordan coefficients that appear in the addition of angular momenta (see Sec 4.4.3 of the book for a recap).</a:t>
                </a:r>
              </a:p>
              <a:p>
                <a:endParaRPr lang="en-US" dirty="0"/>
              </a:p>
              <a:p>
                <a:endParaRPr lang="en-US" dirty="0"/>
              </a:p>
              <a:p>
                <a:endParaRPr lang="en-US" dirty="0"/>
              </a:p>
              <a:p>
                <a:r>
                  <a:rPr lang="en-US" dirty="0"/>
                  <a:t>The </a:t>
                </a:r>
                <a:r>
                  <a:rPr lang="en-US" dirty="0" err="1"/>
                  <a:t>Clebsch</a:t>
                </a:r>
                <a:r>
                  <a:rPr lang="en-US" dirty="0"/>
                  <a:t>–Gordan coefficient vanish unless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𝑚</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𝑚</m:t>
                        </m:r>
                      </m:e>
                      <m:sub>
                        <m:r>
                          <a:rPr lang="en-US" i="1">
                            <a:latin typeface="Cambria Math" panose="02040503050406030204" pitchFamily="18" charset="0"/>
                          </a:rPr>
                          <m:t>2</m:t>
                        </m:r>
                      </m:sub>
                    </m:sSub>
                  </m:oMath>
                </a14:m>
                <a:r>
                  <a:rPr lang="en-US" dirty="0"/>
                  <a:t> (since the </a:t>
                </a:r>
                <a:r>
                  <a:rPr lang="en-US" i="1" dirty="0"/>
                  <a:t>z</a:t>
                </a:r>
                <a:r>
                  <a:rPr lang="en-US" dirty="0"/>
                  <a:t>-components of angular momentum add), and unless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𝑗</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𝑗</m:t>
                        </m:r>
                      </m:e>
                      <m:sub>
                        <m:r>
                          <a:rPr lang="en-US" i="1">
                            <a:latin typeface="Cambria Math" panose="02040503050406030204" pitchFamily="18" charset="0"/>
                          </a:rPr>
                          <m:t>2</m:t>
                        </m:r>
                      </m:sub>
                    </m:sSub>
                    <m:r>
                      <a:rPr lang="en-US" b="0" i="0" smtClean="0">
                        <a:latin typeface="Cambria Math" panose="02040503050406030204" pitchFamily="18" charset="0"/>
                      </a:rPr>
                      <m:t>−1,…</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𝑗</m:t>
                        </m:r>
                      </m:e>
                      <m:sub>
                        <m:r>
                          <a:rPr lang="en-US" i="1">
                            <a:latin typeface="Cambria Math" panose="02040503050406030204" pitchFamily="18" charset="0"/>
                          </a:rPr>
                          <m:t>2</m:t>
                        </m:r>
                      </m:sub>
                    </m:sSub>
                    <m:r>
                      <a:rPr lang="en-US" b="0" i="1" smtClean="0">
                        <a:latin typeface="Cambria Math" panose="02040503050406030204" pitchFamily="18" charset="0"/>
                      </a:rPr>
                      <m:t>|</m:t>
                    </m:r>
                  </m:oMath>
                </a14:m>
                <a:r>
                  <a:rPr lang="en-US" dirty="0"/>
                  <a:t>. In particular, </a:t>
                </a:r>
              </a:p>
              <a:p>
                <a:endParaRPr lang="en-US" dirty="0"/>
              </a:p>
            </p:txBody>
          </p:sp>
        </mc:Choice>
        <mc:Fallback>
          <p:sp>
            <p:nvSpPr>
              <p:cNvPr id="10" name="TextBox 9">
                <a:extLst>
                  <a:ext uri="{FF2B5EF4-FFF2-40B4-BE49-F238E27FC236}">
                    <a16:creationId xmlns:a16="http://schemas.microsoft.com/office/drawing/2014/main" id="{FF9ECCA7-B13B-DAB0-18B0-4B6EC0DB7A5C}"/>
                  </a:ext>
                </a:extLst>
              </p:cNvPr>
              <p:cNvSpPr txBox="1">
                <a:spLocks noRot="1" noChangeAspect="1" noMove="1" noResize="1" noEditPoints="1" noAdjustHandles="1" noChangeArrowheads="1" noChangeShapeType="1" noTextEdit="1"/>
              </p:cNvSpPr>
              <p:nvPr/>
            </p:nvSpPr>
            <p:spPr>
              <a:xfrm>
                <a:off x="319558" y="3783637"/>
                <a:ext cx="11741377" cy="2405017"/>
              </a:xfrm>
              <a:prstGeom prst="rect">
                <a:avLst/>
              </a:prstGeom>
              <a:blipFill>
                <a:blip r:embed="rId4"/>
                <a:stretch>
                  <a:fillRect l="-324"/>
                </a:stretch>
              </a:blipFill>
            </p:spPr>
            <p:txBody>
              <a:bodyPr/>
              <a:lstStyle/>
              <a:p>
                <a:r>
                  <a:rPr lang="en-US">
                    <a:noFill/>
                  </a:rPr>
                  <a:t> </a:t>
                </a:r>
              </a:p>
            </p:txBody>
          </p:sp>
        </mc:Fallback>
      </mc:AlternateContent>
      <p:pic>
        <p:nvPicPr>
          <p:cNvPr id="12" name="Picture 11" descr="A black text on a white background&#10;&#10;Description automatically generated">
            <a:extLst>
              <a:ext uri="{FF2B5EF4-FFF2-40B4-BE49-F238E27FC236}">
                <a16:creationId xmlns:a16="http://schemas.microsoft.com/office/drawing/2014/main" id="{549B2957-624B-FA3A-DC6D-4053CC889CF3}"/>
              </a:ext>
            </a:extLst>
          </p:cNvPr>
          <p:cNvPicPr>
            <a:picLocks noChangeAspect="1"/>
          </p:cNvPicPr>
          <p:nvPr/>
        </p:nvPicPr>
        <p:blipFill>
          <a:blip r:embed="rId5"/>
          <a:stretch>
            <a:fillRect/>
          </a:stretch>
        </p:blipFill>
        <p:spPr>
          <a:xfrm>
            <a:off x="1721117" y="4469865"/>
            <a:ext cx="3239261" cy="682872"/>
          </a:xfrm>
          <a:prstGeom prst="rect">
            <a:avLst/>
          </a:prstGeom>
        </p:spPr>
      </p:pic>
      <p:pic>
        <p:nvPicPr>
          <p:cNvPr id="14" name="Picture 13">
            <a:extLst>
              <a:ext uri="{FF2B5EF4-FFF2-40B4-BE49-F238E27FC236}">
                <a16:creationId xmlns:a16="http://schemas.microsoft.com/office/drawing/2014/main" id="{71693D14-A9A9-787A-53DF-F8FAEF22AF4F}"/>
              </a:ext>
            </a:extLst>
          </p:cNvPr>
          <p:cNvPicPr>
            <a:picLocks noChangeAspect="1"/>
          </p:cNvPicPr>
          <p:nvPr/>
        </p:nvPicPr>
        <p:blipFill>
          <a:blip r:embed="rId6"/>
          <a:stretch>
            <a:fillRect/>
          </a:stretch>
        </p:blipFill>
        <p:spPr>
          <a:xfrm>
            <a:off x="5862309" y="4494258"/>
            <a:ext cx="4608574" cy="568534"/>
          </a:xfrm>
          <a:prstGeom prst="rect">
            <a:avLst/>
          </a:prstGeom>
        </p:spPr>
      </p:pic>
      <p:pic>
        <p:nvPicPr>
          <p:cNvPr id="18" name="Picture 17" descr="A black letter on a white background&#10;&#10;Description automatically generated">
            <a:extLst>
              <a:ext uri="{FF2B5EF4-FFF2-40B4-BE49-F238E27FC236}">
                <a16:creationId xmlns:a16="http://schemas.microsoft.com/office/drawing/2014/main" id="{65671F8D-58A7-63EA-6CBB-E4E8B8828ABA}"/>
              </a:ext>
            </a:extLst>
          </p:cNvPr>
          <p:cNvPicPr>
            <a:picLocks noChangeAspect="1"/>
          </p:cNvPicPr>
          <p:nvPr/>
        </p:nvPicPr>
        <p:blipFill>
          <a:blip r:embed="rId7"/>
          <a:stretch>
            <a:fillRect/>
          </a:stretch>
        </p:blipFill>
        <p:spPr>
          <a:xfrm>
            <a:off x="1273815" y="6023096"/>
            <a:ext cx="1993900" cy="469900"/>
          </a:xfrm>
          <a:prstGeom prst="rect">
            <a:avLst/>
          </a:prstGeom>
        </p:spPr>
      </p:pic>
      <p:pic>
        <p:nvPicPr>
          <p:cNvPr id="20" name="Picture 19" descr="A black and white text&#10;&#10;Description automatically generated">
            <a:extLst>
              <a:ext uri="{FF2B5EF4-FFF2-40B4-BE49-F238E27FC236}">
                <a16:creationId xmlns:a16="http://schemas.microsoft.com/office/drawing/2014/main" id="{87F227FC-1162-63FE-F004-865545A8A2C4}"/>
              </a:ext>
            </a:extLst>
          </p:cNvPr>
          <p:cNvPicPr>
            <a:picLocks noChangeAspect="1"/>
          </p:cNvPicPr>
          <p:nvPr/>
        </p:nvPicPr>
        <p:blipFill>
          <a:blip r:embed="rId8"/>
          <a:stretch>
            <a:fillRect/>
          </a:stretch>
        </p:blipFill>
        <p:spPr>
          <a:xfrm>
            <a:off x="4435203" y="5981244"/>
            <a:ext cx="4608574" cy="61954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9383B58-8C50-FF79-7521-47A565AC7A97}"/>
                  </a:ext>
                </a:extLst>
              </p:cNvPr>
              <p:cNvSpPr txBox="1"/>
              <p:nvPr/>
            </p:nvSpPr>
            <p:spPr>
              <a:xfrm>
                <a:off x="3297432" y="6106353"/>
                <a:ext cx="9640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𝑖𝑓</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1" name="TextBox 20">
                <a:extLst>
                  <a:ext uri="{FF2B5EF4-FFF2-40B4-BE49-F238E27FC236}">
                    <a16:creationId xmlns:a16="http://schemas.microsoft.com/office/drawing/2014/main" id="{89383B58-8C50-FF79-7521-47A565AC7A97}"/>
                  </a:ext>
                </a:extLst>
              </p:cNvPr>
              <p:cNvSpPr txBox="1">
                <a:spLocks noRot="1" noChangeAspect="1" noMove="1" noResize="1" noEditPoints="1" noAdjustHandles="1" noChangeArrowheads="1" noChangeShapeType="1" noTextEdit="1"/>
              </p:cNvSpPr>
              <p:nvPr/>
            </p:nvSpPr>
            <p:spPr>
              <a:xfrm>
                <a:off x="3297432" y="6106353"/>
                <a:ext cx="964045" cy="369332"/>
              </a:xfrm>
              <a:prstGeom prst="rect">
                <a:avLst/>
              </a:prstGeom>
              <a:blipFill>
                <a:blip r:embed="rId9"/>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9399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B407CB88-800C-04E4-9BFA-95A91215B1FD}"/>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Example: Selection Rules for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𝒓</m:t>
                        </m:r>
                      </m:e>
                    </m:acc>
                  </m:oMath>
                </a14:m>
                <a:endParaRPr lang="en-US" dirty="0"/>
              </a:p>
            </p:txBody>
          </p:sp>
        </mc:Choice>
        <mc:Fallback xmlns="">
          <p:sp>
            <p:nvSpPr>
              <p:cNvPr id="3" name="Title 1">
                <a:extLst>
                  <a:ext uri="{FF2B5EF4-FFF2-40B4-BE49-F238E27FC236}">
                    <a16:creationId xmlns:a16="http://schemas.microsoft.com/office/drawing/2014/main" id="{B407CB88-800C-04E4-9BFA-95A91215B1FD}"/>
                  </a:ext>
                </a:extLst>
              </p:cNvPr>
              <p:cNvSpPr txBox="1">
                <a:spLocks noRot="1" noChangeAspect="1" noMove="1" noResize="1" noEditPoints="1" noAdjustHandles="1" noChangeArrowheads="1" noChangeShapeType="1" noTextEdit="1"/>
              </p:cNvSpPr>
              <p:nvPr/>
            </p:nvSpPr>
            <p:spPr>
              <a:xfrm>
                <a:off x="251059" y="0"/>
                <a:ext cx="11626516" cy="1193533"/>
              </a:xfrm>
              <a:prstGeom prst="rect">
                <a:avLst/>
              </a:prstGeom>
              <a:blipFill>
                <a:blip r:embed="rId2"/>
                <a:stretch>
                  <a:fillRect l="-2072" b="-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84806CC-AF88-B1F7-4013-792CCD2573E7}"/>
                  </a:ext>
                </a:extLst>
              </p:cNvPr>
              <p:cNvSpPr txBox="1"/>
              <p:nvPr/>
            </p:nvSpPr>
            <p:spPr>
              <a:xfrm>
                <a:off x="251059" y="1008867"/>
                <a:ext cx="11626516" cy="369332"/>
              </a:xfrm>
              <a:prstGeom prst="rect">
                <a:avLst/>
              </a:prstGeom>
              <a:noFill/>
            </p:spPr>
            <p:txBody>
              <a:bodyPr wrap="square">
                <a:spAutoFit/>
              </a:bodyPr>
              <a:lstStyle/>
              <a:p>
                <a:r>
                  <a:rPr lang="en-US" sz="1800" dirty="0">
                    <a:effectLst/>
                    <a:latin typeface="ACaslonPro"/>
                  </a:rPr>
                  <a:t>Find all matrix elements of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𝒓</m:t>
                        </m:r>
                      </m:e>
                    </m:acc>
                  </m:oMath>
                </a14:m>
                <a:r>
                  <a:rPr lang="en-US" sz="1800" dirty="0">
                    <a:effectLst/>
                    <a:latin typeface="ACaslonPro"/>
                  </a:rPr>
                  <a:t> </a:t>
                </a:r>
                <a:r>
                  <a:rPr lang="en-US" dirty="0"/>
                  <a:t>between the states with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 </m:t>
                    </m:r>
                    <m:r>
                      <a:rPr lang="en-US" i="1" dirty="0" smtClean="0">
                        <a:latin typeface="Cambria Math" panose="02040503050406030204" pitchFamily="18" charset="0"/>
                      </a:rPr>
                      <m:t>𝑙</m:t>
                    </m:r>
                    <m:r>
                      <a:rPr lang="en-US" i="1" dirty="0" smtClean="0">
                        <a:latin typeface="Cambria Math" panose="02040503050406030204" pitchFamily="18" charset="0"/>
                      </a:rPr>
                      <m:t>=1 </m:t>
                    </m:r>
                  </m:oMath>
                </a14:m>
                <a:r>
                  <a:rPr lang="en-US" i="0" dirty="0"/>
                  <a:t>and</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𝑛</m:t>
                    </m:r>
                    <m:r>
                      <a:rPr lang="en-US" i="1" dirty="0" smtClean="0">
                        <a:latin typeface="Cambria Math" panose="02040503050406030204" pitchFamily="18" charset="0"/>
                      </a:rPr>
                      <m:t>’=3, </m:t>
                    </m:r>
                    <m:r>
                      <a:rPr lang="en-US" i="1" dirty="0" smtClean="0">
                        <a:latin typeface="Cambria Math" panose="02040503050406030204" pitchFamily="18" charset="0"/>
                      </a:rPr>
                      <m:t>𝑙</m:t>
                    </m:r>
                    <m:r>
                      <a:rPr lang="en-US" i="1" dirty="0" smtClean="0">
                        <a:latin typeface="Cambria Math" panose="02040503050406030204" pitchFamily="18" charset="0"/>
                      </a:rPr>
                      <m:t>’=2</m:t>
                    </m:r>
                  </m:oMath>
                </a14:m>
                <a:r>
                  <a:rPr lang="en-US" dirty="0"/>
                  <a:t>. That is</a:t>
                </a:r>
              </a:p>
            </p:txBody>
          </p:sp>
        </mc:Choice>
        <mc:Fallback>
          <p:sp>
            <p:nvSpPr>
              <p:cNvPr id="5" name="TextBox 4">
                <a:extLst>
                  <a:ext uri="{FF2B5EF4-FFF2-40B4-BE49-F238E27FC236}">
                    <a16:creationId xmlns:a16="http://schemas.microsoft.com/office/drawing/2014/main" id="{784806CC-AF88-B1F7-4013-792CCD2573E7}"/>
                  </a:ext>
                </a:extLst>
              </p:cNvPr>
              <p:cNvSpPr txBox="1">
                <a:spLocks noRot="1" noChangeAspect="1" noMove="1" noResize="1" noEditPoints="1" noAdjustHandles="1" noChangeArrowheads="1" noChangeShapeType="1" noTextEdit="1"/>
              </p:cNvSpPr>
              <p:nvPr/>
            </p:nvSpPr>
            <p:spPr>
              <a:xfrm>
                <a:off x="251059" y="1008867"/>
                <a:ext cx="11626516" cy="369332"/>
              </a:xfrm>
              <a:prstGeom prst="rect">
                <a:avLst/>
              </a:prstGeom>
              <a:blipFill>
                <a:blip r:embed="rId3"/>
                <a:stretch>
                  <a:fillRect l="-436" t="-6667" b="-26667"/>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C0ACEFBF-AF5B-0A2D-D19A-A639CC410EC5}"/>
              </a:ext>
            </a:extLst>
          </p:cNvPr>
          <p:cNvPicPr>
            <a:picLocks noChangeAspect="1"/>
          </p:cNvPicPr>
          <p:nvPr/>
        </p:nvPicPr>
        <p:blipFill>
          <a:blip r:embed="rId4"/>
          <a:stretch>
            <a:fillRect/>
          </a:stretch>
        </p:blipFill>
        <p:spPr>
          <a:xfrm>
            <a:off x="4291029" y="1429743"/>
            <a:ext cx="1828800" cy="6731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59374CC-FDE0-3261-2038-012184A3F9A8}"/>
                  </a:ext>
                </a:extLst>
              </p:cNvPr>
              <p:cNvSpPr txBox="1"/>
              <p:nvPr/>
            </p:nvSpPr>
            <p:spPr>
              <a:xfrm>
                <a:off x="290557" y="2166298"/>
                <a:ext cx="9092489" cy="369332"/>
              </a:xfrm>
              <a:prstGeom prst="rect">
                <a:avLst/>
              </a:prstGeom>
              <a:noFill/>
            </p:spPr>
            <p:txBody>
              <a:bodyPr wrap="none" rtlCol="0">
                <a:spAutoFit/>
              </a:bodyPr>
              <a:lstStyle/>
              <a:p>
                <a:r>
                  <a:rPr lang="en-US" dirty="0"/>
                  <a:t>where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=−1,0,1 </m:t>
                    </m:r>
                  </m:oMath>
                </a14:m>
                <a:r>
                  <a:rPr lang="en-US" dirty="0"/>
                  <a:t>and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’=−2,−1,0,1,2 </m:t>
                    </m:r>
                  </m:oMath>
                </a14:m>
                <a:r>
                  <a:rPr lang="en-US" dirty="0"/>
                  <a:t>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a14:m>
                <a:r>
                  <a:rPr lang="en-US" dirty="0"/>
                  <a:t>. Essentially, we have                  and </a:t>
                </a:r>
              </a:p>
            </p:txBody>
          </p:sp>
        </mc:Choice>
        <mc:Fallback>
          <p:sp>
            <p:nvSpPr>
              <p:cNvPr id="8" name="TextBox 7">
                <a:extLst>
                  <a:ext uri="{FF2B5EF4-FFF2-40B4-BE49-F238E27FC236}">
                    <a16:creationId xmlns:a16="http://schemas.microsoft.com/office/drawing/2014/main" id="{159374CC-FDE0-3261-2038-012184A3F9A8}"/>
                  </a:ext>
                </a:extLst>
              </p:cNvPr>
              <p:cNvSpPr txBox="1">
                <a:spLocks noRot="1" noChangeAspect="1" noMove="1" noResize="1" noEditPoints="1" noAdjustHandles="1" noChangeArrowheads="1" noChangeShapeType="1" noTextEdit="1"/>
              </p:cNvSpPr>
              <p:nvPr/>
            </p:nvSpPr>
            <p:spPr>
              <a:xfrm>
                <a:off x="290557" y="2166298"/>
                <a:ext cx="9092489" cy="369332"/>
              </a:xfrm>
              <a:prstGeom prst="rect">
                <a:avLst/>
              </a:prstGeom>
              <a:blipFill>
                <a:blip r:embed="rId5"/>
                <a:stretch>
                  <a:fillRect l="-698" t="-6667" b="-26667"/>
                </a:stretch>
              </a:blipFill>
            </p:spPr>
            <p:txBody>
              <a:bodyPr/>
              <a:lstStyle/>
              <a:p>
                <a:r>
                  <a:rPr lang="en-US">
                    <a:noFill/>
                  </a:rPr>
                  <a:t> </a:t>
                </a:r>
              </a:p>
            </p:txBody>
          </p:sp>
        </mc:Fallback>
      </mc:AlternateContent>
      <p:pic>
        <p:nvPicPr>
          <p:cNvPr id="10" name="Picture 9" descr="A black and white math symbol&#10;&#10;Description automatically generated">
            <a:extLst>
              <a:ext uri="{FF2B5EF4-FFF2-40B4-BE49-F238E27FC236}">
                <a16:creationId xmlns:a16="http://schemas.microsoft.com/office/drawing/2014/main" id="{42EACC87-20A6-1755-BA50-2EBFCD9566EC}"/>
              </a:ext>
            </a:extLst>
          </p:cNvPr>
          <p:cNvPicPr>
            <a:picLocks noChangeAspect="1"/>
          </p:cNvPicPr>
          <p:nvPr/>
        </p:nvPicPr>
        <p:blipFill>
          <a:blip r:embed="rId6"/>
          <a:stretch>
            <a:fillRect/>
          </a:stretch>
        </p:blipFill>
        <p:spPr>
          <a:xfrm>
            <a:off x="7818622" y="2132164"/>
            <a:ext cx="776738" cy="437599"/>
          </a:xfrm>
          <a:prstGeom prst="rect">
            <a:avLst/>
          </a:prstGeom>
        </p:spPr>
      </p:pic>
      <p:grpSp>
        <p:nvGrpSpPr>
          <p:cNvPr id="15" name="Group 14">
            <a:extLst>
              <a:ext uri="{FF2B5EF4-FFF2-40B4-BE49-F238E27FC236}">
                <a16:creationId xmlns:a16="http://schemas.microsoft.com/office/drawing/2014/main" id="{AD27C5B9-9618-2A91-E434-4AA501049058}"/>
              </a:ext>
            </a:extLst>
          </p:cNvPr>
          <p:cNvGrpSpPr/>
          <p:nvPr/>
        </p:nvGrpSpPr>
        <p:grpSpPr>
          <a:xfrm>
            <a:off x="3034792" y="2744847"/>
            <a:ext cx="4630930" cy="419100"/>
            <a:chOff x="2815336" y="2763897"/>
            <a:chExt cx="4630930" cy="419100"/>
          </a:xfrm>
        </p:grpSpPr>
        <p:pic>
          <p:nvPicPr>
            <p:cNvPr id="12" name="Picture 11" descr="A black and white math symbol&#10;&#10;Description automatically generated">
              <a:extLst>
                <a:ext uri="{FF2B5EF4-FFF2-40B4-BE49-F238E27FC236}">
                  <a16:creationId xmlns:a16="http://schemas.microsoft.com/office/drawing/2014/main" id="{0B1BBF8E-A8C2-D46F-A7F4-169F7779C391}"/>
                </a:ext>
              </a:extLst>
            </p:cNvPr>
            <p:cNvPicPr>
              <a:picLocks noChangeAspect="1"/>
            </p:cNvPicPr>
            <p:nvPr/>
          </p:nvPicPr>
          <p:blipFill>
            <a:blip r:embed="rId7"/>
            <a:stretch>
              <a:fillRect/>
            </a:stretch>
          </p:blipFill>
          <p:spPr>
            <a:xfrm>
              <a:off x="2815336" y="2763897"/>
              <a:ext cx="2794000" cy="381000"/>
            </a:xfrm>
            <a:prstGeom prst="rect">
              <a:avLst/>
            </a:prstGeom>
          </p:spPr>
        </p:pic>
        <p:pic>
          <p:nvPicPr>
            <p:cNvPr id="14" name="Picture 13" descr="A black symbol on a white background&#10;&#10;Description automatically generated">
              <a:extLst>
                <a:ext uri="{FF2B5EF4-FFF2-40B4-BE49-F238E27FC236}">
                  <a16:creationId xmlns:a16="http://schemas.microsoft.com/office/drawing/2014/main" id="{69A01C3F-1024-3626-91D5-CB6EF79C8BC4}"/>
                </a:ext>
              </a:extLst>
            </p:cNvPr>
            <p:cNvPicPr>
              <a:picLocks noChangeAspect="1"/>
            </p:cNvPicPr>
            <p:nvPr/>
          </p:nvPicPr>
          <p:blipFill>
            <a:blip r:embed="rId8"/>
            <a:stretch>
              <a:fillRect/>
            </a:stretch>
          </p:blipFill>
          <p:spPr>
            <a:xfrm>
              <a:off x="5719066" y="2763897"/>
              <a:ext cx="1727200" cy="419100"/>
            </a:xfrm>
            <a:prstGeom prst="rect">
              <a:avLst/>
            </a:prstGeom>
          </p:spPr>
        </p:pic>
      </p:grpSp>
      <p:sp>
        <p:nvSpPr>
          <p:cNvPr id="16" name="TextBox 15">
            <a:extLst>
              <a:ext uri="{FF2B5EF4-FFF2-40B4-BE49-F238E27FC236}">
                <a16:creationId xmlns:a16="http://schemas.microsoft.com/office/drawing/2014/main" id="{042BAFEF-E562-143E-E113-4E12DDF271FD}"/>
              </a:ext>
            </a:extLst>
          </p:cNvPr>
          <p:cNvSpPr txBox="1"/>
          <p:nvPr/>
        </p:nvSpPr>
        <p:spPr>
          <a:xfrm>
            <a:off x="251059" y="3362822"/>
            <a:ext cx="4954370" cy="369332"/>
          </a:xfrm>
          <a:prstGeom prst="rect">
            <a:avLst/>
          </a:prstGeom>
          <a:noFill/>
        </p:spPr>
        <p:txBody>
          <a:bodyPr wrap="none" rtlCol="0">
            <a:spAutoFit/>
          </a:bodyPr>
          <a:lstStyle/>
          <a:p>
            <a:r>
              <a:rPr lang="en-US" sz="1800" dirty="0">
                <a:effectLst/>
                <a:latin typeface="ACaslonPro"/>
              </a:rPr>
              <a:t>We start by calculating </a:t>
            </a:r>
            <a:r>
              <a:rPr lang="en-US" sz="1800" i="1" dirty="0">
                <a:effectLst/>
                <a:latin typeface="ACaslonPro"/>
              </a:rPr>
              <a:t>one </a:t>
            </a:r>
            <a:r>
              <a:rPr lang="en-US" sz="1800" dirty="0">
                <a:effectLst/>
                <a:latin typeface="ACaslonPro"/>
              </a:rPr>
              <a:t>of the matrix elements </a:t>
            </a:r>
            <a:endParaRPr lang="en-US" dirty="0"/>
          </a:p>
        </p:txBody>
      </p:sp>
      <p:pic>
        <p:nvPicPr>
          <p:cNvPr id="18" name="Picture 17" descr="A white background with black text&#10;&#10;Description automatically generated">
            <a:extLst>
              <a:ext uri="{FF2B5EF4-FFF2-40B4-BE49-F238E27FC236}">
                <a16:creationId xmlns:a16="http://schemas.microsoft.com/office/drawing/2014/main" id="{F5A5E449-8734-8701-FFE6-8BE460D60885}"/>
              </a:ext>
            </a:extLst>
          </p:cNvPr>
          <p:cNvPicPr>
            <a:picLocks noChangeAspect="1"/>
          </p:cNvPicPr>
          <p:nvPr/>
        </p:nvPicPr>
        <p:blipFill>
          <a:blip r:embed="rId9"/>
          <a:stretch>
            <a:fillRect/>
          </a:stretch>
        </p:blipFill>
        <p:spPr>
          <a:xfrm>
            <a:off x="1924304" y="4120248"/>
            <a:ext cx="7622032" cy="1980444"/>
          </a:xfrm>
          <a:prstGeom prst="rect">
            <a:avLst/>
          </a:prstGeom>
        </p:spPr>
      </p:pic>
    </p:spTree>
    <p:extLst>
      <p:ext uri="{BB962C8B-B14F-4D97-AF65-F5344CB8AC3E}">
        <p14:creationId xmlns:p14="http://schemas.microsoft.com/office/powerpoint/2010/main" val="71287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BB8F-8F75-B813-BE29-15E1D74A1A42}"/>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817D6543-42F3-37FF-EA19-6BDB62A82E09}"/>
              </a:ext>
            </a:extLst>
          </p:cNvPr>
          <p:cNvSpPr>
            <a:spLocks noGrp="1"/>
          </p:cNvSpPr>
          <p:nvPr>
            <p:ph idx="1"/>
          </p:nvPr>
        </p:nvSpPr>
        <p:spPr/>
        <p:txBody>
          <a:bodyPr/>
          <a:lstStyle/>
          <a:p>
            <a:r>
              <a:rPr lang="en-US" dirty="0"/>
              <a:t>Rotationally invariant systems</a:t>
            </a:r>
          </a:p>
          <a:p>
            <a:r>
              <a:rPr lang="en-US" dirty="0"/>
              <a:t>Degeneracy</a:t>
            </a:r>
          </a:p>
          <a:p>
            <a:r>
              <a:rPr lang="en-US" dirty="0"/>
              <a:t>Selection Rules</a:t>
            </a:r>
          </a:p>
          <a:p>
            <a:r>
              <a:rPr lang="en-US" dirty="0"/>
              <a:t>Time translations &amp; the Heisenberg picture</a:t>
            </a:r>
          </a:p>
        </p:txBody>
      </p:sp>
    </p:spTree>
    <p:extLst>
      <p:ext uri="{BB962C8B-B14F-4D97-AF65-F5344CB8AC3E}">
        <p14:creationId xmlns:p14="http://schemas.microsoft.com/office/powerpoint/2010/main" val="1650651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AC4939-D59C-DBA0-9615-8FE731BEFCA1}"/>
              </a:ext>
            </a:extLst>
          </p:cNvPr>
          <p:cNvSpPr txBox="1">
            <a:spLocks/>
          </p:cNvSpPr>
          <p:nvPr/>
        </p:nvSpPr>
        <p:spPr>
          <a:xfrm>
            <a:off x="251059" y="0"/>
            <a:ext cx="11626516" cy="1193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Selection Rules for Vector Operators</a:t>
            </a:r>
            <a:endParaRPr lang="en-US" dirty="0"/>
          </a:p>
        </p:txBody>
      </p:sp>
      <p:pic>
        <p:nvPicPr>
          <p:cNvPr id="4" name="Picture 3" descr="A black and white image of a mathematical equation&#10;&#10;Description automatically generated">
            <a:extLst>
              <a:ext uri="{FF2B5EF4-FFF2-40B4-BE49-F238E27FC236}">
                <a16:creationId xmlns:a16="http://schemas.microsoft.com/office/drawing/2014/main" id="{8E7D1DBC-9D89-526E-D5FC-B14E55451D7A}"/>
              </a:ext>
            </a:extLst>
          </p:cNvPr>
          <p:cNvPicPr>
            <a:picLocks noChangeAspect="1"/>
          </p:cNvPicPr>
          <p:nvPr/>
        </p:nvPicPr>
        <p:blipFill>
          <a:blip r:embed="rId2"/>
          <a:stretch>
            <a:fillRect/>
          </a:stretch>
        </p:blipFill>
        <p:spPr>
          <a:xfrm>
            <a:off x="5402919" y="958816"/>
            <a:ext cx="3607597" cy="515371"/>
          </a:xfrm>
          <a:prstGeom prst="rect">
            <a:avLst/>
          </a:prstGeom>
        </p:spPr>
      </p:pic>
      <p:sp>
        <p:nvSpPr>
          <p:cNvPr id="5" name="TextBox 4">
            <a:extLst>
              <a:ext uri="{FF2B5EF4-FFF2-40B4-BE49-F238E27FC236}">
                <a16:creationId xmlns:a16="http://schemas.microsoft.com/office/drawing/2014/main" id="{1EEC85CF-88FF-A567-4923-BC03C20A62FB}"/>
              </a:ext>
            </a:extLst>
          </p:cNvPr>
          <p:cNvSpPr txBox="1"/>
          <p:nvPr/>
        </p:nvSpPr>
        <p:spPr>
          <a:xfrm>
            <a:off x="251059" y="1008867"/>
            <a:ext cx="5151860" cy="646331"/>
          </a:xfrm>
          <a:prstGeom prst="rect">
            <a:avLst/>
          </a:prstGeom>
          <a:noFill/>
        </p:spPr>
        <p:txBody>
          <a:bodyPr wrap="none" rtlCol="0">
            <a:spAutoFit/>
          </a:bodyPr>
          <a:lstStyle/>
          <a:p>
            <a:r>
              <a:rPr lang="en-US" dirty="0"/>
              <a:t>and from the equations we have seen before</a:t>
            </a:r>
          </a:p>
          <a:p>
            <a:r>
              <a:rPr lang="en-US" sz="1800" dirty="0">
                <a:effectLst/>
                <a:latin typeface="ACaslonPro"/>
              </a:rPr>
              <a:t>we can then determine the reduced matrix element </a:t>
            </a:r>
            <a:r>
              <a:rPr lang="en-US" dirty="0"/>
              <a:t> </a:t>
            </a:r>
          </a:p>
        </p:txBody>
      </p:sp>
      <p:pic>
        <p:nvPicPr>
          <p:cNvPr id="7" name="Picture 6" descr="A math equations and numbers&#10;&#10;Description automatically generated with medium confidence">
            <a:extLst>
              <a:ext uri="{FF2B5EF4-FFF2-40B4-BE49-F238E27FC236}">
                <a16:creationId xmlns:a16="http://schemas.microsoft.com/office/drawing/2014/main" id="{3CE0F6A9-7120-A684-1D9B-28A5869320F8}"/>
              </a:ext>
            </a:extLst>
          </p:cNvPr>
          <p:cNvPicPr>
            <a:picLocks noChangeAspect="1"/>
          </p:cNvPicPr>
          <p:nvPr/>
        </p:nvPicPr>
        <p:blipFill>
          <a:blip r:embed="rId3"/>
          <a:stretch>
            <a:fillRect/>
          </a:stretch>
        </p:blipFill>
        <p:spPr>
          <a:xfrm>
            <a:off x="381085" y="1915019"/>
            <a:ext cx="3505115" cy="1198818"/>
          </a:xfrm>
          <a:prstGeom prst="rect">
            <a:avLst/>
          </a:prstGeom>
        </p:spPr>
      </p:pic>
      <p:pic>
        <p:nvPicPr>
          <p:cNvPr id="9" name="Picture 8" descr="A black text with numbers&#10;&#10;Description automatically generated with medium confidence">
            <a:extLst>
              <a:ext uri="{FF2B5EF4-FFF2-40B4-BE49-F238E27FC236}">
                <a16:creationId xmlns:a16="http://schemas.microsoft.com/office/drawing/2014/main" id="{17B892B0-AF03-8449-DB86-BCC9FAF3E384}"/>
              </a:ext>
            </a:extLst>
          </p:cNvPr>
          <p:cNvPicPr>
            <a:picLocks noChangeAspect="1"/>
          </p:cNvPicPr>
          <p:nvPr/>
        </p:nvPicPr>
        <p:blipFill>
          <a:blip r:embed="rId4"/>
          <a:stretch>
            <a:fillRect/>
          </a:stretch>
        </p:blipFill>
        <p:spPr>
          <a:xfrm>
            <a:off x="5402919" y="1975803"/>
            <a:ext cx="2705100" cy="914400"/>
          </a:xfrm>
          <a:prstGeom prst="rect">
            <a:avLst/>
          </a:prstGeom>
        </p:spPr>
      </p:pic>
      <p:sp>
        <p:nvSpPr>
          <p:cNvPr id="10" name="Right Arrow 9">
            <a:extLst>
              <a:ext uri="{FF2B5EF4-FFF2-40B4-BE49-F238E27FC236}">
                <a16:creationId xmlns:a16="http://schemas.microsoft.com/office/drawing/2014/main" id="{472144B2-102C-E83E-5D23-C007DE6BB5C8}"/>
              </a:ext>
            </a:extLst>
          </p:cNvPr>
          <p:cNvSpPr/>
          <p:nvPr/>
        </p:nvSpPr>
        <p:spPr>
          <a:xfrm>
            <a:off x="4359745" y="2202400"/>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th equations with numbers and symbols&#10;&#10;Description automatically generated with medium confidence">
            <a:extLst>
              <a:ext uri="{FF2B5EF4-FFF2-40B4-BE49-F238E27FC236}">
                <a16:creationId xmlns:a16="http://schemas.microsoft.com/office/drawing/2014/main" id="{ADD7B5A0-59B0-005E-6EB9-8A9FCBA03434}"/>
              </a:ext>
            </a:extLst>
          </p:cNvPr>
          <p:cNvPicPr>
            <a:picLocks noChangeAspect="1"/>
          </p:cNvPicPr>
          <p:nvPr/>
        </p:nvPicPr>
        <p:blipFill>
          <a:blip r:embed="rId5"/>
          <a:stretch>
            <a:fillRect/>
          </a:stretch>
        </p:blipFill>
        <p:spPr>
          <a:xfrm>
            <a:off x="2424769" y="4084100"/>
            <a:ext cx="5956300" cy="1485900"/>
          </a:xfrm>
          <a:prstGeom prst="rect">
            <a:avLst/>
          </a:prstGeom>
        </p:spPr>
      </p:pic>
      <p:sp>
        <p:nvSpPr>
          <p:cNvPr id="13" name="TextBox 12">
            <a:extLst>
              <a:ext uri="{FF2B5EF4-FFF2-40B4-BE49-F238E27FC236}">
                <a16:creationId xmlns:a16="http://schemas.microsoft.com/office/drawing/2014/main" id="{3CC54097-33FE-FD73-3759-46991E4B6608}"/>
              </a:ext>
            </a:extLst>
          </p:cNvPr>
          <p:cNvSpPr txBox="1"/>
          <p:nvPr/>
        </p:nvSpPr>
        <p:spPr>
          <a:xfrm>
            <a:off x="296351" y="3434114"/>
            <a:ext cx="6523004" cy="369332"/>
          </a:xfrm>
          <a:prstGeom prst="rect">
            <a:avLst/>
          </a:prstGeom>
          <a:noFill/>
        </p:spPr>
        <p:txBody>
          <a:bodyPr wrap="none" rtlCol="0">
            <a:spAutoFit/>
          </a:bodyPr>
          <a:lstStyle/>
          <a:p>
            <a:r>
              <a:rPr lang="en-US" dirty="0"/>
              <a:t>With the remaining relations, using the </a:t>
            </a:r>
            <a:r>
              <a:rPr lang="en-US" dirty="0" err="1"/>
              <a:t>Clebsch</a:t>
            </a:r>
            <a:r>
              <a:rPr lang="en-US" dirty="0"/>
              <a:t>-Gordan coefficients </a:t>
            </a:r>
          </a:p>
        </p:txBody>
      </p:sp>
      <p:sp>
        <p:nvSpPr>
          <p:cNvPr id="14" name="TextBox 13">
            <a:extLst>
              <a:ext uri="{FF2B5EF4-FFF2-40B4-BE49-F238E27FC236}">
                <a16:creationId xmlns:a16="http://schemas.microsoft.com/office/drawing/2014/main" id="{F210C58C-DB7D-1761-62F4-D11362BEC474}"/>
              </a:ext>
            </a:extLst>
          </p:cNvPr>
          <p:cNvSpPr txBox="1"/>
          <p:nvPr/>
        </p:nvSpPr>
        <p:spPr>
          <a:xfrm>
            <a:off x="251059" y="6044027"/>
            <a:ext cx="8840241" cy="369332"/>
          </a:xfrm>
          <a:prstGeom prst="rect">
            <a:avLst/>
          </a:prstGeom>
          <a:noFill/>
        </p:spPr>
        <p:txBody>
          <a:bodyPr wrap="none" rtlCol="0">
            <a:spAutoFit/>
          </a:bodyPr>
          <a:lstStyle/>
          <a:p>
            <a:r>
              <a:rPr lang="en-US" dirty="0"/>
              <a:t>we can calculate all the other matrix elements. See example 6.5 in the book for more details.</a:t>
            </a:r>
          </a:p>
        </p:txBody>
      </p:sp>
    </p:spTree>
    <p:extLst>
      <p:ext uri="{BB962C8B-B14F-4D97-AF65-F5344CB8AC3E}">
        <p14:creationId xmlns:p14="http://schemas.microsoft.com/office/powerpoint/2010/main" val="3304448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AD77-E448-0991-13C4-BADE893168A4}"/>
              </a:ext>
            </a:extLst>
          </p:cNvPr>
          <p:cNvSpPr>
            <a:spLocks noGrp="1"/>
          </p:cNvSpPr>
          <p:nvPr>
            <p:ph type="title"/>
          </p:nvPr>
        </p:nvSpPr>
        <p:spPr>
          <a:xfrm>
            <a:off x="297180" y="0"/>
            <a:ext cx="10515600" cy="1325563"/>
          </a:xfrm>
        </p:spPr>
        <p:txBody>
          <a:bodyPr/>
          <a:lstStyle/>
          <a:p>
            <a:r>
              <a:rPr lang="en-US" b="1" dirty="0"/>
              <a:t>Translations in Time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088980-B77F-CEDB-ED57-0415DB163E73}"/>
                  </a:ext>
                </a:extLst>
              </p:cNvPr>
              <p:cNvSpPr txBox="1"/>
              <p:nvPr/>
            </p:nvSpPr>
            <p:spPr>
              <a:xfrm>
                <a:off x="297180" y="1113783"/>
                <a:ext cx="9797796" cy="369332"/>
              </a:xfrm>
              <a:prstGeom prst="rect">
                <a:avLst/>
              </a:prstGeom>
              <a:noFill/>
            </p:spPr>
            <p:txBody>
              <a:bodyPr wrap="square">
                <a:spAutoFit/>
              </a:bodyPr>
              <a:lstStyle/>
              <a:p>
                <a:r>
                  <a:rPr lang="en-US" sz="1800" dirty="0">
                    <a:effectLst/>
                    <a:latin typeface="ACaslonPro"/>
                  </a:rPr>
                  <a:t>It’s time to study time-translation invariance (no pun intended). Consider a solution </a:t>
                </a:r>
                <a14:m>
                  <m:oMath xmlns:m="http://schemas.openxmlformats.org/officeDocument/2006/math">
                    <m:r>
                      <m:rPr>
                        <m:sty m:val="p"/>
                      </m:rPr>
                      <a:rPr lang="el-GR" sz="1800" i="1" smtClean="0">
                        <a:effectLst/>
                        <a:latin typeface="Cambria Math" panose="02040503050406030204" pitchFamily="18" charset="0"/>
                        <a:ea typeface="Cambria Math" panose="02040503050406030204" pitchFamily="18" charset="0"/>
                      </a:rPr>
                      <m:t>Ψ</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𝑥</m:t>
                    </m:r>
                    <m:r>
                      <a:rPr lang="en-US" sz="1800" b="0" i="1" smtClean="0">
                        <a:effectLst/>
                        <a:latin typeface="Cambria Math" panose="02040503050406030204" pitchFamily="18" charset="0"/>
                        <a:ea typeface="Cambria Math" panose="02040503050406030204" pitchFamily="18" charset="0"/>
                      </a:rPr>
                      <m:t>,</m:t>
                    </m:r>
                    <m:r>
                      <a:rPr lang="en-US" sz="1800" b="0" i="1" smtClean="0">
                        <a:effectLst/>
                        <a:latin typeface="Cambria Math" panose="02040503050406030204" pitchFamily="18" charset="0"/>
                        <a:ea typeface="Cambria Math" panose="02040503050406030204" pitchFamily="18" charset="0"/>
                      </a:rPr>
                      <m:t>𝑡</m:t>
                    </m:r>
                    <m:r>
                      <a:rPr lang="en-US" sz="1800" b="0" i="1" smtClean="0">
                        <a:effectLst/>
                        <a:latin typeface="Cambria Math" panose="02040503050406030204" pitchFamily="18" charset="0"/>
                        <a:ea typeface="Cambria Math" panose="02040503050406030204" pitchFamily="18" charset="0"/>
                      </a:rPr>
                      <m:t>)</m:t>
                    </m:r>
                  </m:oMath>
                </a14:m>
                <a:r>
                  <a:rPr lang="en-US" sz="1800" dirty="0">
                    <a:effectLst/>
                    <a:latin typeface="ACaslonPro"/>
                  </a:rPr>
                  <a:t> to the TDSE </a:t>
                </a:r>
                <a:endParaRPr lang="en-US" dirty="0"/>
              </a:p>
            </p:txBody>
          </p:sp>
        </mc:Choice>
        <mc:Fallback xmlns="">
          <p:sp>
            <p:nvSpPr>
              <p:cNvPr id="4" name="TextBox 3">
                <a:extLst>
                  <a:ext uri="{FF2B5EF4-FFF2-40B4-BE49-F238E27FC236}">
                    <a16:creationId xmlns:a16="http://schemas.microsoft.com/office/drawing/2014/main" id="{BC088980-B77F-CEDB-ED57-0415DB163E73}"/>
                  </a:ext>
                </a:extLst>
              </p:cNvPr>
              <p:cNvSpPr txBox="1">
                <a:spLocks noRot="1" noChangeAspect="1" noMove="1" noResize="1" noEditPoints="1" noAdjustHandles="1" noChangeArrowheads="1" noChangeShapeType="1" noTextEdit="1"/>
              </p:cNvSpPr>
              <p:nvPr/>
            </p:nvSpPr>
            <p:spPr>
              <a:xfrm>
                <a:off x="297180" y="1113783"/>
                <a:ext cx="9797796" cy="369332"/>
              </a:xfrm>
              <a:prstGeom prst="rect">
                <a:avLst/>
              </a:prstGeom>
              <a:blipFill>
                <a:blip r:embed="rId2"/>
                <a:stretch>
                  <a:fillRect l="-518" t="-6667" r="-907" b="-26667"/>
                </a:stretch>
              </a:blipFill>
            </p:spPr>
            <p:txBody>
              <a:bodyPr/>
              <a:lstStyle/>
              <a:p>
                <a:r>
                  <a:rPr lang="en-US">
                    <a:noFill/>
                  </a:rPr>
                  <a:t> </a:t>
                </a:r>
              </a:p>
            </p:txBody>
          </p:sp>
        </mc:Fallback>
      </mc:AlternateContent>
      <p:pic>
        <p:nvPicPr>
          <p:cNvPr id="6" name="Picture 5" descr="A mathematical equation with numbers and symbols&#10;&#10;Description automatically generated">
            <a:extLst>
              <a:ext uri="{FF2B5EF4-FFF2-40B4-BE49-F238E27FC236}">
                <a16:creationId xmlns:a16="http://schemas.microsoft.com/office/drawing/2014/main" id="{B93A74A0-0219-423E-5B00-71D3B12392C2}"/>
              </a:ext>
            </a:extLst>
          </p:cNvPr>
          <p:cNvPicPr>
            <a:picLocks noChangeAspect="1"/>
          </p:cNvPicPr>
          <p:nvPr/>
        </p:nvPicPr>
        <p:blipFill>
          <a:blip r:embed="rId3"/>
          <a:stretch>
            <a:fillRect/>
          </a:stretch>
        </p:blipFill>
        <p:spPr>
          <a:xfrm>
            <a:off x="3903980" y="1550779"/>
            <a:ext cx="3302000" cy="876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C80111-A48F-9A78-E1C9-102641AD42D0}"/>
                  </a:ext>
                </a:extLst>
              </p:cNvPr>
              <p:cNvSpPr txBox="1"/>
              <p:nvPr/>
            </p:nvSpPr>
            <p:spPr>
              <a:xfrm>
                <a:off x="296672" y="2494743"/>
                <a:ext cx="8107219" cy="376770"/>
              </a:xfrm>
              <a:prstGeom prst="rect">
                <a:avLst/>
              </a:prstGeom>
              <a:noFill/>
            </p:spPr>
            <p:txBody>
              <a:bodyPr wrap="none" rtlCol="0">
                <a:spAutoFit/>
              </a:bodyPr>
              <a:lstStyle/>
              <a:p>
                <a:r>
                  <a:rPr lang="en-US" sz="1800" dirty="0">
                    <a:effectLst/>
                    <a:latin typeface="ACaslonPro"/>
                  </a:rPr>
                  <a:t>We can define the operator that propagates the wave function forward in time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𝑈</m:t>
                        </m:r>
                      </m:e>
                    </m:ac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a:t>
                </a:r>
                <a:endParaRPr lang="en-US" dirty="0"/>
              </a:p>
            </p:txBody>
          </p:sp>
        </mc:Choice>
        <mc:Fallback xmlns="">
          <p:sp>
            <p:nvSpPr>
              <p:cNvPr id="7" name="TextBox 6">
                <a:extLst>
                  <a:ext uri="{FF2B5EF4-FFF2-40B4-BE49-F238E27FC236}">
                    <a16:creationId xmlns:a16="http://schemas.microsoft.com/office/drawing/2014/main" id="{13C80111-A48F-9A78-E1C9-102641AD42D0}"/>
                  </a:ext>
                </a:extLst>
              </p:cNvPr>
              <p:cNvSpPr txBox="1">
                <a:spLocks noRot="1" noChangeAspect="1" noMove="1" noResize="1" noEditPoints="1" noAdjustHandles="1" noChangeArrowheads="1" noChangeShapeType="1" noTextEdit="1"/>
              </p:cNvSpPr>
              <p:nvPr/>
            </p:nvSpPr>
            <p:spPr>
              <a:xfrm>
                <a:off x="296672" y="2494743"/>
                <a:ext cx="8107219" cy="376770"/>
              </a:xfrm>
              <a:prstGeom prst="rect">
                <a:avLst/>
              </a:prstGeom>
              <a:blipFill>
                <a:blip r:embed="rId4"/>
                <a:stretch>
                  <a:fillRect l="-626" t="-3226" b="-25806"/>
                </a:stretch>
              </a:blipFill>
            </p:spPr>
            <p:txBody>
              <a:bodyPr/>
              <a:lstStyle/>
              <a:p>
                <a:r>
                  <a:rPr lang="en-US">
                    <a:noFill/>
                  </a:rPr>
                  <a:t> </a:t>
                </a:r>
              </a:p>
            </p:txBody>
          </p:sp>
        </mc:Fallback>
      </mc:AlternateContent>
      <p:pic>
        <p:nvPicPr>
          <p:cNvPr id="9" name="Picture 8" descr="A black text on a white background&#10;&#10;Description automatically generated">
            <a:extLst>
              <a:ext uri="{FF2B5EF4-FFF2-40B4-BE49-F238E27FC236}">
                <a16:creationId xmlns:a16="http://schemas.microsoft.com/office/drawing/2014/main" id="{56388606-2F11-514F-CCA1-AB3E905F75A7}"/>
              </a:ext>
            </a:extLst>
          </p:cNvPr>
          <p:cNvPicPr>
            <a:picLocks noChangeAspect="1"/>
          </p:cNvPicPr>
          <p:nvPr/>
        </p:nvPicPr>
        <p:blipFill>
          <a:blip r:embed="rId5"/>
          <a:stretch>
            <a:fillRect/>
          </a:stretch>
        </p:blipFill>
        <p:spPr>
          <a:xfrm>
            <a:off x="3948430" y="2957465"/>
            <a:ext cx="3213100" cy="5842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291D21-834E-E830-3E30-352CEDA6AC11}"/>
                  </a:ext>
                </a:extLst>
              </p:cNvPr>
              <p:cNvSpPr txBox="1"/>
              <p:nvPr/>
            </p:nvSpPr>
            <p:spPr>
              <a:xfrm>
                <a:off x="296672" y="3859662"/>
                <a:ext cx="11709400" cy="653769"/>
              </a:xfrm>
              <a:prstGeom prst="rect">
                <a:avLst/>
              </a:prstGeom>
              <a:noFill/>
            </p:spPr>
            <p:txBody>
              <a:bodyPr wrap="square">
                <a:spAutoFit/>
              </a:bodyPr>
              <a:lstStyle/>
              <a:p>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𝑈</m:t>
                        </m:r>
                      </m:e>
                    </m:ac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can be expressed in terms of the Hamiltonian, and doing so is straightforward if the Hamiltonian is not itself a function of time. In that case, expanding the right-hand side</a:t>
                </a:r>
                <a:endParaRPr lang="en-US" dirty="0"/>
              </a:p>
            </p:txBody>
          </p:sp>
        </mc:Choice>
        <mc:Fallback xmlns="">
          <p:sp>
            <p:nvSpPr>
              <p:cNvPr id="11" name="TextBox 10">
                <a:extLst>
                  <a:ext uri="{FF2B5EF4-FFF2-40B4-BE49-F238E27FC236}">
                    <a16:creationId xmlns:a16="http://schemas.microsoft.com/office/drawing/2014/main" id="{05291D21-834E-E830-3E30-352CEDA6AC11}"/>
                  </a:ext>
                </a:extLst>
              </p:cNvPr>
              <p:cNvSpPr txBox="1">
                <a:spLocks noRot="1" noChangeAspect="1" noMove="1" noResize="1" noEditPoints="1" noAdjustHandles="1" noChangeArrowheads="1" noChangeShapeType="1" noTextEdit="1"/>
              </p:cNvSpPr>
              <p:nvPr/>
            </p:nvSpPr>
            <p:spPr>
              <a:xfrm>
                <a:off x="296672" y="3859662"/>
                <a:ext cx="11709400" cy="653769"/>
              </a:xfrm>
              <a:prstGeom prst="rect">
                <a:avLst/>
              </a:prstGeom>
              <a:blipFill>
                <a:blip r:embed="rId6"/>
                <a:stretch>
                  <a:fillRect l="-433" t="-1887" r="-433" b="-13208"/>
                </a:stretch>
              </a:blipFill>
            </p:spPr>
            <p:txBody>
              <a:bodyPr/>
              <a:lstStyle/>
              <a:p>
                <a:r>
                  <a:rPr lang="en-US">
                    <a:noFill/>
                  </a:rPr>
                  <a:t> </a:t>
                </a:r>
              </a:p>
            </p:txBody>
          </p:sp>
        </mc:Fallback>
      </mc:AlternateContent>
      <p:pic>
        <p:nvPicPr>
          <p:cNvPr id="13" name="Picture 12" descr="A close-up of mathematical equations&#10;&#10;Description automatically generated">
            <a:extLst>
              <a:ext uri="{FF2B5EF4-FFF2-40B4-BE49-F238E27FC236}">
                <a16:creationId xmlns:a16="http://schemas.microsoft.com/office/drawing/2014/main" id="{AE20B653-035F-B31A-AC28-E8364FA272D3}"/>
              </a:ext>
            </a:extLst>
          </p:cNvPr>
          <p:cNvPicPr>
            <a:picLocks noChangeAspect="1"/>
          </p:cNvPicPr>
          <p:nvPr/>
        </p:nvPicPr>
        <p:blipFill>
          <a:blip r:embed="rId7"/>
          <a:stretch>
            <a:fillRect/>
          </a:stretch>
        </p:blipFill>
        <p:spPr>
          <a:xfrm>
            <a:off x="2696948" y="4513431"/>
            <a:ext cx="5716063" cy="1842823"/>
          </a:xfrm>
          <a:prstGeom prst="rect">
            <a:avLst/>
          </a:prstGeom>
        </p:spPr>
      </p:pic>
      <p:sp>
        <p:nvSpPr>
          <p:cNvPr id="14" name="TextBox 13">
            <a:extLst>
              <a:ext uri="{FF2B5EF4-FFF2-40B4-BE49-F238E27FC236}">
                <a16:creationId xmlns:a16="http://schemas.microsoft.com/office/drawing/2014/main" id="{7B29552F-5CF7-409E-A25C-A7A5EDF94FEC}"/>
              </a:ext>
            </a:extLst>
          </p:cNvPr>
          <p:cNvSpPr txBox="1"/>
          <p:nvPr/>
        </p:nvSpPr>
        <p:spPr>
          <a:xfrm>
            <a:off x="296672" y="6447344"/>
            <a:ext cx="7828233" cy="307777"/>
          </a:xfrm>
          <a:prstGeom prst="rect">
            <a:avLst/>
          </a:prstGeom>
          <a:noFill/>
        </p:spPr>
        <p:txBody>
          <a:bodyPr wrap="none" rtlCol="0">
            <a:spAutoFit/>
          </a:bodyPr>
          <a:lstStyle/>
          <a:p>
            <a:r>
              <a:rPr lang="en-US" sz="1400" dirty="0"/>
              <a:t>*Here we are assuming that the solution of the TDSE can be Taylor expanded. This is not always the case.</a:t>
            </a:r>
          </a:p>
        </p:txBody>
      </p:sp>
    </p:spTree>
    <p:extLst>
      <p:ext uri="{BB962C8B-B14F-4D97-AF65-F5344CB8AC3E}">
        <p14:creationId xmlns:p14="http://schemas.microsoft.com/office/powerpoint/2010/main" val="862073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3B1577-B59C-38F8-48BD-B30A22029C47}"/>
              </a:ext>
            </a:extLst>
          </p:cNvPr>
          <p:cNvSpPr txBox="1">
            <a:spLocks/>
          </p:cNvSpPr>
          <p:nvPr/>
        </p:nvSpPr>
        <p:spPr>
          <a:xfrm>
            <a:off x="29718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Translations in Time</a:t>
            </a:r>
          </a:p>
        </p:txBody>
      </p:sp>
      <p:sp>
        <p:nvSpPr>
          <p:cNvPr id="5" name="TextBox 4">
            <a:extLst>
              <a:ext uri="{FF2B5EF4-FFF2-40B4-BE49-F238E27FC236}">
                <a16:creationId xmlns:a16="http://schemas.microsoft.com/office/drawing/2014/main" id="{EF0BE9DA-E5A3-7619-076A-5868EC246995}"/>
              </a:ext>
            </a:extLst>
          </p:cNvPr>
          <p:cNvSpPr txBox="1"/>
          <p:nvPr/>
        </p:nvSpPr>
        <p:spPr>
          <a:xfrm>
            <a:off x="297180" y="1002397"/>
            <a:ext cx="9340596" cy="369332"/>
          </a:xfrm>
          <a:prstGeom prst="rect">
            <a:avLst/>
          </a:prstGeom>
          <a:noFill/>
        </p:spPr>
        <p:txBody>
          <a:bodyPr wrap="square">
            <a:spAutoFit/>
          </a:bodyPr>
          <a:lstStyle/>
          <a:p>
            <a:r>
              <a:rPr lang="en-US" sz="1800" dirty="0">
                <a:effectLst/>
                <a:latin typeface="ACaslonPro"/>
              </a:rPr>
              <a:t>Therefore, in the case of a time-independent Hamiltonian, the time-evolution operator is </a:t>
            </a: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2E7FCAA6-0B57-5C52-D529-DDF3D44C5049}"/>
              </a:ext>
            </a:extLst>
          </p:cNvPr>
          <p:cNvPicPr>
            <a:picLocks noChangeAspect="1"/>
          </p:cNvPicPr>
          <p:nvPr/>
        </p:nvPicPr>
        <p:blipFill>
          <a:blip r:embed="rId2"/>
          <a:stretch>
            <a:fillRect/>
          </a:stretch>
        </p:blipFill>
        <p:spPr>
          <a:xfrm>
            <a:off x="4024630" y="1459463"/>
            <a:ext cx="3060700" cy="990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086725-32AD-6788-2F28-837B2B12900B}"/>
                  </a:ext>
                </a:extLst>
              </p:cNvPr>
              <p:cNvSpPr txBox="1"/>
              <p:nvPr/>
            </p:nvSpPr>
            <p:spPr>
              <a:xfrm>
                <a:off x="297180" y="2327961"/>
                <a:ext cx="10824910" cy="1207767"/>
              </a:xfrm>
              <a:prstGeom prst="rect">
                <a:avLst/>
              </a:prstGeom>
              <a:noFill/>
            </p:spPr>
            <p:txBody>
              <a:bodyPr wrap="square">
                <a:spAutoFit/>
              </a:bodyPr>
              <a:lstStyle/>
              <a:p>
                <a:r>
                  <a:rPr lang="en-US" sz="1800" dirty="0">
                    <a:effectLst/>
                    <a:latin typeface="ACaslonPro"/>
                  </a:rPr>
                  <a:t>We say that the Hamiltonian is the </a:t>
                </a:r>
                <a:r>
                  <a:rPr lang="en-US" sz="1800" b="1" dirty="0">
                    <a:effectLst/>
                    <a:latin typeface="ACaslonPro"/>
                  </a:rPr>
                  <a:t>generator of translations in time</a:t>
                </a:r>
                <a:r>
                  <a:rPr lang="en-US" sz="1800" dirty="0">
                    <a:effectLst/>
                    <a:latin typeface="ACaslonPro"/>
                  </a:rPr>
                  <a:t>. Note that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𝑈</m:t>
                        </m:r>
                      </m:e>
                    </m:ac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sz="1800" dirty="0">
                    <a:effectLst/>
                    <a:latin typeface="ACaslonPro"/>
                  </a:rPr>
                  <a:t> is unitary. </a:t>
                </a:r>
              </a:p>
              <a:p>
                <a:r>
                  <a:rPr lang="en-US" dirty="0"/>
                  <a:t>The time-evolution operator offers a compact way to state the procedure for solving the time-dependent </a:t>
                </a:r>
                <a:r>
                  <a:rPr lang="en-US" dirty="0" err="1"/>
                  <a:t>Schrödinger</a:t>
                </a:r>
                <a:r>
                  <a:rPr lang="en-US" dirty="0"/>
                  <a:t> equation. To see the correspondence, write out the wave function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=0</m:t>
                    </m:r>
                  </m:oMath>
                </a14:m>
                <a:r>
                  <a:rPr lang="en-US" dirty="0"/>
                  <a:t> as a superposition of stationary states </a:t>
                </a:r>
              </a:p>
            </p:txBody>
          </p:sp>
        </mc:Choice>
        <mc:Fallback xmlns="">
          <p:sp>
            <p:nvSpPr>
              <p:cNvPr id="9" name="TextBox 8">
                <a:extLst>
                  <a:ext uri="{FF2B5EF4-FFF2-40B4-BE49-F238E27FC236}">
                    <a16:creationId xmlns:a16="http://schemas.microsoft.com/office/drawing/2014/main" id="{10086725-32AD-6788-2F28-837B2B12900B}"/>
                  </a:ext>
                </a:extLst>
              </p:cNvPr>
              <p:cNvSpPr txBox="1">
                <a:spLocks noRot="1" noChangeAspect="1" noMove="1" noResize="1" noEditPoints="1" noAdjustHandles="1" noChangeArrowheads="1" noChangeShapeType="1" noTextEdit="1"/>
              </p:cNvSpPr>
              <p:nvPr/>
            </p:nvSpPr>
            <p:spPr>
              <a:xfrm>
                <a:off x="297180" y="2327961"/>
                <a:ext cx="10824910" cy="1207767"/>
              </a:xfrm>
              <a:prstGeom prst="rect">
                <a:avLst/>
              </a:prstGeom>
              <a:blipFill>
                <a:blip r:embed="rId3"/>
                <a:stretch>
                  <a:fillRect l="-469" t="-1042" r="-234" b="-7292"/>
                </a:stretch>
              </a:blipFill>
            </p:spPr>
            <p:txBody>
              <a:bodyPr/>
              <a:lstStyle/>
              <a:p>
                <a:r>
                  <a:rPr lang="en-US">
                    <a:noFill/>
                  </a:rPr>
                  <a:t> </a:t>
                </a:r>
              </a:p>
            </p:txBody>
          </p:sp>
        </mc:Fallback>
      </mc:AlternateContent>
      <p:pic>
        <p:nvPicPr>
          <p:cNvPr id="11" name="Picture 10" descr="A black text with a white background&#10;&#10;Description automatically generated">
            <a:extLst>
              <a:ext uri="{FF2B5EF4-FFF2-40B4-BE49-F238E27FC236}">
                <a16:creationId xmlns:a16="http://schemas.microsoft.com/office/drawing/2014/main" id="{07788B6F-37C8-0FB1-357D-5D0B1DD71DBC}"/>
              </a:ext>
            </a:extLst>
          </p:cNvPr>
          <p:cNvPicPr>
            <a:picLocks noChangeAspect="1"/>
          </p:cNvPicPr>
          <p:nvPr/>
        </p:nvPicPr>
        <p:blipFill>
          <a:blip r:embed="rId4"/>
          <a:stretch>
            <a:fillRect/>
          </a:stretch>
        </p:blipFill>
        <p:spPr>
          <a:xfrm>
            <a:off x="383462" y="3581807"/>
            <a:ext cx="1739900" cy="520700"/>
          </a:xfrm>
          <a:prstGeom prst="rect">
            <a:avLst/>
          </a:prstGeom>
        </p:spPr>
      </p:pic>
      <p:pic>
        <p:nvPicPr>
          <p:cNvPr id="13" name="Picture 12" descr="A black symbol with a white background&#10;&#10;Description automatically generated">
            <a:extLst>
              <a:ext uri="{FF2B5EF4-FFF2-40B4-BE49-F238E27FC236}">
                <a16:creationId xmlns:a16="http://schemas.microsoft.com/office/drawing/2014/main" id="{FDD0330A-253B-5F09-3203-8EDDCA373208}"/>
              </a:ext>
            </a:extLst>
          </p:cNvPr>
          <p:cNvPicPr>
            <a:picLocks noChangeAspect="1"/>
          </p:cNvPicPr>
          <p:nvPr/>
        </p:nvPicPr>
        <p:blipFill>
          <a:blip r:embed="rId5"/>
          <a:stretch>
            <a:fillRect/>
          </a:stretch>
        </p:blipFill>
        <p:spPr>
          <a:xfrm>
            <a:off x="3016769" y="3482844"/>
            <a:ext cx="2824195" cy="78515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18CA33-C74C-383B-CD73-980D53249380}"/>
                  </a:ext>
                </a:extLst>
              </p:cNvPr>
              <p:cNvSpPr txBox="1"/>
              <p:nvPr/>
            </p:nvSpPr>
            <p:spPr>
              <a:xfrm>
                <a:off x="6186197" y="3696964"/>
                <a:ext cx="3072188" cy="376770"/>
              </a:xfrm>
              <a:prstGeom prst="rect">
                <a:avLst/>
              </a:prstGeom>
              <a:noFill/>
            </p:spPr>
            <p:txBody>
              <a:bodyPr wrap="none" rtlCol="0">
                <a:spAutoFit/>
              </a:bodyPr>
              <a:lstStyle/>
              <a:p>
                <a:r>
                  <a:rPr lang="en-US" dirty="0"/>
                  <a:t>And then we evolve with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𝑈</m:t>
                        </m:r>
                      </m:e>
                    </m:ac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𝑡</m:t>
                    </m:r>
                    <m:r>
                      <a:rPr lang="en-US" sz="1800" b="0" i="1" smtClean="0">
                        <a:effectLst/>
                        <a:latin typeface="Cambria Math" panose="02040503050406030204" pitchFamily="18" charset="0"/>
                      </a:rPr>
                      <m:t>)</m:t>
                    </m:r>
                  </m:oMath>
                </a14:m>
                <a:r>
                  <a:rPr lang="en-US" dirty="0"/>
                  <a:t> </a:t>
                </a:r>
              </a:p>
            </p:txBody>
          </p:sp>
        </mc:Choice>
        <mc:Fallback xmlns="">
          <p:sp>
            <p:nvSpPr>
              <p:cNvPr id="14" name="TextBox 13">
                <a:extLst>
                  <a:ext uri="{FF2B5EF4-FFF2-40B4-BE49-F238E27FC236}">
                    <a16:creationId xmlns:a16="http://schemas.microsoft.com/office/drawing/2014/main" id="{3E18CA33-C74C-383B-CD73-980D53249380}"/>
                  </a:ext>
                </a:extLst>
              </p:cNvPr>
              <p:cNvSpPr txBox="1">
                <a:spLocks noRot="1" noChangeAspect="1" noMove="1" noResize="1" noEditPoints="1" noAdjustHandles="1" noChangeArrowheads="1" noChangeShapeType="1" noTextEdit="1"/>
              </p:cNvSpPr>
              <p:nvPr/>
            </p:nvSpPr>
            <p:spPr>
              <a:xfrm>
                <a:off x="6186197" y="3696964"/>
                <a:ext cx="3072188" cy="376770"/>
              </a:xfrm>
              <a:prstGeom prst="rect">
                <a:avLst/>
              </a:prstGeom>
              <a:blipFill>
                <a:blip r:embed="rId6"/>
                <a:stretch>
                  <a:fillRect l="-2058" t="-3226" r="-412" b="-25806"/>
                </a:stretch>
              </a:blipFill>
            </p:spPr>
            <p:txBody>
              <a:bodyPr/>
              <a:lstStyle/>
              <a:p>
                <a:r>
                  <a:rPr lang="en-US">
                    <a:noFill/>
                  </a:rPr>
                  <a:t> </a:t>
                </a:r>
              </a:p>
            </p:txBody>
          </p:sp>
        </mc:Fallback>
      </mc:AlternateContent>
      <p:pic>
        <p:nvPicPr>
          <p:cNvPr id="16" name="Picture 15" descr="A math equations and formulas&#10;&#10;Description automatically generated with medium confidence">
            <a:extLst>
              <a:ext uri="{FF2B5EF4-FFF2-40B4-BE49-F238E27FC236}">
                <a16:creationId xmlns:a16="http://schemas.microsoft.com/office/drawing/2014/main" id="{C2244AEA-66ED-3E3E-EAA2-A06D6E86E1F2}"/>
              </a:ext>
            </a:extLst>
          </p:cNvPr>
          <p:cNvPicPr>
            <a:picLocks noChangeAspect="1"/>
          </p:cNvPicPr>
          <p:nvPr/>
        </p:nvPicPr>
        <p:blipFill>
          <a:blip r:embed="rId7"/>
          <a:stretch>
            <a:fillRect/>
          </a:stretch>
        </p:blipFill>
        <p:spPr>
          <a:xfrm>
            <a:off x="2465605" y="4462253"/>
            <a:ext cx="6488059" cy="1604320"/>
          </a:xfrm>
          <a:prstGeom prst="rect">
            <a:avLst/>
          </a:prstGeom>
        </p:spPr>
      </p:pic>
      <p:sp>
        <p:nvSpPr>
          <p:cNvPr id="17" name="TextBox 16">
            <a:extLst>
              <a:ext uri="{FF2B5EF4-FFF2-40B4-BE49-F238E27FC236}">
                <a16:creationId xmlns:a16="http://schemas.microsoft.com/office/drawing/2014/main" id="{7DA3AF67-5C1B-8ECE-0619-6F5BACF69C91}"/>
              </a:ext>
            </a:extLst>
          </p:cNvPr>
          <p:cNvSpPr txBox="1"/>
          <p:nvPr/>
        </p:nvSpPr>
        <p:spPr>
          <a:xfrm>
            <a:off x="297180" y="6066573"/>
            <a:ext cx="11208518" cy="646331"/>
          </a:xfrm>
          <a:prstGeom prst="rect">
            <a:avLst/>
          </a:prstGeom>
          <a:noFill/>
        </p:spPr>
        <p:txBody>
          <a:bodyPr wrap="none" rtlCol="0">
            <a:spAutoFit/>
          </a:bodyPr>
          <a:lstStyle/>
          <a:p>
            <a:r>
              <a:rPr lang="en-US" sz="1800" dirty="0">
                <a:effectLst/>
                <a:latin typeface="ACaslonPro"/>
              </a:rPr>
              <a:t>Here we are expanding the initial wave function in terms of stationary states and then tacking on the “wiggle factors” </a:t>
            </a:r>
          </a:p>
          <a:p>
            <a:r>
              <a:rPr lang="en-US" sz="1800" dirty="0">
                <a:effectLst/>
                <a:latin typeface="ACaslonPro"/>
              </a:rPr>
              <a:t>to obtain the wave function at a later time. </a:t>
            </a:r>
            <a:endParaRPr lang="en-US" dirty="0"/>
          </a:p>
        </p:txBody>
      </p:sp>
    </p:spTree>
    <p:extLst>
      <p:ext uri="{BB962C8B-B14F-4D97-AF65-F5344CB8AC3E}">
        <p14:creationId xmlns:p14="http://schemas.microsoft.com/office/powerpoint/2010/main" val="1678521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08DA9E-25C0-185F-9914-CCB86B62FDD2}"/>
              </a:ext>
            </a:extLst>
          </p:cNvPr>
          <p:cNvSpPr txBox="1">
            <a:spLocks/>
          </p:cNvSpPr>
          <p:nvPr/>
        </p:nvSpPr>
        <p:spPr>
          <a:xfrm>
            <a:off x="29718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Heisenberg Picture </a:t>
            </a:r>
          </a:p>
        </p:txBody>
      </p:sp>
      <p:sp>
        <p:nvSpPr>
          <p:cNvPr id="5" name="TextBox 4">
            <a:extLst>
              <a:ext uri="{FF2B5EF4-FFF2-40B4-BE49-F238E27FC236}">
                <a16:creationId xmlns:a16="http://schemas.microsoft.com/office/drawing/2014/main" id="{E10F69A0-C6D5-B8C9-1B12-8B4A82034DF7}"/>
              </a:ext>
            </a:extLst>
          </p:cNvPr>
          <p:cNvSpPr txBox="1"/>
          <p:nvPr/>
        </p:nvSpPr>
        <p:spPr>
          <a:xfrm>
            <a:off x="297180" y="1076140"/>
            <a:ext cx="11597640" cy="923330"/>
          </a:xfrm>
          <a:prstGeom prst="rect">
            <a:avLst/>
          </a:prstGeom>
          <a:noFill/>
        </p:spPr>
        <p:txBody>
          <a:bodyPr wrap="square">
            <a:spAutoFit/>
          </a:bodyPr>
          <a:lstStyle/>
          <a:p>
            <a:r>
              <a:rPr lang="en-US" dirty="0">
                <a:latin typeface="ACaslonPro"/>
              </a:rPr>
              <a:t>W</a:t>
            </a:r>
            <a:r>
              <a:rPr lang="en-US" sz="1800" dirty="0">
                <a:effectLst/>
                <a:latin typeface="ACaslonPro"/>
              </a:rPr>
              <a:t>e can examine the effect of applying time-translation to </a:t>
            </a:r>
            <a:r>
              <a:rPr lang="en-US" sz="1800" i="1" dirty="0">
                <a:effectLst/>
                <a:latin typeface="ACaslonPro"/>
              </a:rPr>
              <a:t>operators</a:t>
            </a:r>
            <a:r>
              <a:rPr lang="en-US" sz="1800" dirty="0">
                <a:effectLst/>
                <a:latin typeface="ACaslonPro"/>
              </a:rPr>
              <a:t>, as well as to wave functions. The transformed operators are called </a:t>
            </a:r>
            <a:r>
              <a:rPr lang="en-US" sz="1800" b="1" dirty="0">
                <a:effectLst/>
                <a:latin typeface="ACaslonPro"/>
              </a:rPr>
              <a:t>Heisenberg-picture </a:t>
            </a:r>
            <a:r>
              <a:rPr lang="en-US" sz="1800" dirty="0">
                <a:effectLst/>
                <a:latin typeface="ACaslonPro"/>
              </a:rPr>
              <a:t>operators, and we follow the convention of giving them a subscript </a:t>
            </a:r>
            <a:r>
              <a:rPr lang="en-US" sz="1800" i="1" dirty="0">
                <a:effectLst/>
                <a:latin typeface="ACaslonPro"/>
              </a:rPr>
              <a:t>H </a:t>
            </a:r>
            <a:r>
              <a:rPr lang="en-US" sz="1800" dirty="0">
                <a:effectLst/>
                <a:latin typeface="ACaslonPro"/>
              </a:rPr>
              <a:t>rather than a prime </a:t>
            </a:r>
            <a:endParaRPr lang="en-US" dirty="0"/>
          </a:p>
        </p:txBody>
      </p:sp>
      <p:pic>
        <p:nvPicPr>
          <p:cNvPr id="7" name="Picture 6" descr="A black text on a white background&#10;&#10;Description automatically generated">
            <a:extLst>
              <a:ext uri="{FF2B5EF4-FFF2-40B4-BE49-F238E27FC236}">
                <a16:creationId xmlns:a16="http://schemas.microsoft.com/office/drawing/2014/main" id="{44B76B7B-D99E-9DEE-685F-796CF3FC11C7}"/>
              </a:ext>
            </a:extLst>
          </p:cNvPr>
          <p:cNvPicPr>
            <a:picLocks noChangeAspect="1"/>
          </p:cNvPicPr>
          <p:nvPr/>
        </p:nvPicPr>
        <p:blipFill>
          <a:blip r:embed="rId3"/>
          <a:stretch>
            <a:fillRect/>
          </a:stretch>
        </p:blipFill>
        <p:spPr>
          <a:xfrm>
            <a:off x="3757930" y="1846554"/>
            <a:ext cx="3594100" cy="8509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53BE7A-F6EC-CD1A-5785-46E72443191A}"/>
                  </a:ext>
                </a:extLst>
              </p:cNvPr>
              <p:cNvSpPr txBox="1"/>
              <p:nvPr/>
            </p:nvSpPr>
            <p:spPr>
              <a:xfrm>
                <a:off x="297179" y="2890945"/>
                <a:ext cx="11597639" cy="923330"/>
              </a:xfrm>
              <a:prstGeom prst="rect">
                <a:avLst/>
              </a:prstGeom>
              <a:noFill/>
            </p:spPr>
            <p:txBody>
              <a:bodyPr wrap="square" rtlCol="0">
                <a:spAutoFit/>
              </a:bodyPr>
              <a:lstStyle/>
              <a:p>
                <a:r>
                  <a:rPr lang="en-US" b="1" dirty="0"/>
                  <a:t>EXAMPLE 1.</a:t>
                </a:r>
                <a:r>
                  <a:rPr lang="en-US" dirty="0"/>
                  <a:t> </a:t>
                </a:r>
                <a:r>
                  <a:rPr lang="en-US" sz="1800" dirty="0">
                    <a:effectLst/>
                    <a:latin typeface="ACaslonPro"/>
                  </a:rPr>
                  <a:t>A particle of mass </a:t>
                </a:r>
                <a:r>
                  <a:rPr lang="en-US" sz="1800" i="1" dirty="0">
                    <a:effectLst/>
                    <a:latin typeface="ACaslonPro"/>
                  </a:rPr>
                  <a:t>m </a:t>
                </a:r>
                <a:r>
                  <a:rPr lang="en-US" sz="1800" dirty="0">
                    <a:effectLst/>
                    <a:latin typeface="ACaslonPro"/>
                  </a:rPr>
                  <a:t>moves in one dimension in a potential </a:t>
                </a:r>
                <a14:m>
                  <m:oMath xmlns:m="http://schemas.openxmlformats.org/officeDocument/2006/math">
                    <m:r>
                      <a:rPr lang="en-US" sz="1800" i="1" dirty="0" smtClean="0">
                        <a:effectLst/>
                        <a:latin typeface="Cambria Math" panose="02040503050406030204" pitchFamily="18" charset="0"/>
                      </a:rPr>
                      <m:t>𝑉</m:t>
                    </m:r>
                    <m:r>
                      <a:rPr lang="en-US" sz="1800" i="1" dirty="0" smtClean="0">
                        <a:effectLst/>
                        <a:latin typeface="Cambria Math" panose="02040503050406030204" pitchFamily="18" charset="0"/>
                      </a:rPr>
                      <m:t>(</m:t>
                    </m:r>
                    <m:r>
                      <a:rPr lang="en-US" sz="1800" i="1" dirty="0" smtClean="0">
                        <a:effectLst/>
                        <a:latin typeface="Cambria Math" panose="02040503050406030204" pitchFamily="18" charset="0"/>
                      </a:rPr>
                      <m:t>𝑥</m:t>
                    </m:r>
                    <m:r>
                      <a:rPr lang="en-US" sz="1800" i="1" dirty="0" smtClean="0">
                        <a:effectLst/>
                        <a:latin typeface="Cambria Math" panose="02040503050406030204" pitchFamily="18" charset="0"/>
                      </a:rPr>
                      <m:t>)</m:t>
                    </m:r>
                  </m:oMath>
                </a14:m>
                <a:r>
                  <a:rPr lang="en-US" sz="1800" dirty="0">
                    <a:effectLst/>
                    <a:latin typeface="ACaslonPro"/>
                  </a:rPr>
                  <a:t>. We want to </a:t>
                </a:r>
                <a:r>
                  <a:rPr lang="en-US" dirty="0"/>
                  <a:t>find the position operator in the Heisenberg picture for an infinitesimal time translation </a:t>
                </a:r>
                <a14:m>
                  <m:oMath xmlns:m="http://schemas.openxmlformats.org/officeDocument/2006/math">
                    <m:r>
                      <a:rPr lang="en-US" i="1" smtClean="0">
                        <a:latin typeface="Cambria Math" panose="02040503050406030204" pitchFamily="18" charset="0"/>
                        <a:ea typeface="Cambria Math" panose="02040503050406030204" pitchFamily="18" charset="0"/>
                      </a:rPr>
                      <m:t>𝛿</m:t>
                    </m:r>
                  </m:oMath>
                </a14:m>
                <a:r>
                  <a:rPr lang="en-US" dirty="0"/>
                  <a:t>. </a:t>
                </a:r>
                <a:r>
                  <a:rPr lang="en-US" b="1" dirty="0"/>
                  <a:t>SOLUTION:</a:t>
                </a:r>
                <a:r>
                  <a:rPr lang="en-US" dirty="0"/>
                  <a:t> </a:t>
                </a:r>
              </a:p>
              <a:p>
                <a:r>
                  <a:rPr lang="en-US" sz="1800" dirty="0">
                    <a:effectLst/>
                    <a:latin typeface="ACaslonPro"/>
                  </a:rPr>
                  <a:t> </a:t>
                </a:r>
                <a:endParaRPr lang="en-US" dirty="0"/>
              </a:p>
            </p:txBody>
          </p:sp>
        </mc:Choice>
        <mc:Fallback xmlns="">
          <p:sp>
            <p:nvSpPr>
              <p:cNvPr id="8" name="TextBox 7">
                <a:extLst>
                  <a:ext uri="{FF2B5EF4-FFF2-40B4-BE49-F238E27FC236}">
                    <a16:creationId xmlns:a16="http://schemas.microsoft.com/office/drawing/2014/main" id="{9353BE7A-F6EC-CD1A-5785-46E72443191A}"/>
                  </a:ext>
                </a:extLst>
              </p:cNvPr>
              <p:cNvSpPr txBox="1">
                <a:spLocks noRot="1" noChangeAspect="1" noMove="1" noResize="1" noEditPoints="1" noAdjustHandles="1" noChangeArrowheads="1" noChangeShapeType="1" noTextEdit="1"/>
              </p:cNvSpPr>
              <p:nvPr/>
            </p:nvSpPr>
            <p:spPr>
              <a:xfrm>
                <a:off x="297179" y="2890945"/>
                <a:ext cx="11597639" cy="923330"/>
              </a:xfrm>
              <a:prstGeom prst="rect">
                <a:avLst/>
              </a:prstGeom>
              <a:blipFill>
                <a:blip r:embed="rId4"/>
                <a:stretch>
                  <a:fillRect l="-438" t="-2703" r="-875"/>
                </a:stretch>
              </a:blipFill>
            </p:spPr>
            <p:txBody>
              <a:bodyPr/>
              <a:lstStyle/>
              <a:p>
                <a:r>
                  <a:rPr lang="en-US">
                    <a:noFill/>
                  </a:rPr>
                  <a:t> </a:t>
                </a:r>
              </a:p>
            </p:txBody>
          </p:sp>
        </mc:Fallback>
      </mc:AlternateContent>
      <p:pic>
        <p:nvPicPr>
          <p:cNvPr id="10" name="Picture 9" descr="A math equations with a plus and a positive symbol&#10;&#10;Description automatically generated">
            <a:extLst>
              <a:ext uri="{FF2B5EF4-FFF2-40B4-BE49-F238E27FC236}">
                <a16:creationId xmlns:a16="http://schemas.microsoft.com/office/drawing/2014/main" id="{6D5179B2-697C-3463-611A-A6DC3072EE31}"/>
              </a:ext>
            </a:extLst>
          </p:cNvPr>
          <p:cNvPicPr>
            <a:picLocks noChangeAspect="1"/>
          </p:cNvPicPr>
          <p:nvPr/>
        </p:nvPicPr>
        <p:blipFill>
          <a:blip r:embed="rId5"/>
          <a:stretch>
            <a:fillRect/>
          </a:stretch>
        </p:blipFill>
        <p:spPr>
          <a:xfrm>
            <a:off x="471325" y="3601366"/>
            <a:ext cx="2273300" cy="812800"/>
          </a:xfrm>
          <a:prstGeom prst="rect">
            <a:avLst/>
          </a:prstGeom>
        </p:spPr>
      </p:pic>
      <p:pic>
        <p:nvPicPr>
          <p:cNvPr id="12" name="Picture 11" descr="A number one and a few symbols&#10;&#10;Description automatically generated">
            <a:extLst>
              <a:ext uri="{FF2B5EF4-FFF2-40B4-BE49-F238E27FC236}">
                <a16:creationId xmlns:a16="http://schemas.microsoft.com/office/drawing/2014/main" id="{2A6819AC-5019-F015-0F82-08EE4FC43E01}"/>
              </a:ext>
            </a:extLst>
          </p:cNvPr>
          <p:cNvPicPr>
            <a:picLocks noChangeAspect="1"/>
          </p:cNvPicPr>
          <p:nvPr/>
        </p:nvPicPr>
        <p:blipFill>
          <a:blip r:embed="rId6"/>
          <a:stretch>
            <a:fillRect/>
          </a:stretch>
        </p:blipFill>
        <p:spPr>
          <a:xfrm>
            <a:off x="4367530" y="3614066"/>
            <a:ext cx="2374900" cy="800100"/>
          </a:xfrm>
          <a:prstGeom prst="rect">
            <a:avLst/>
          </a:prstGeom>
        </p:spPr>
      </p:pic>
      <p:pic>
        <p:nvPicPr>
          <p:cNvPr id="14" name="Picture 13" descr="A math symbols and symbols&#10;&#10;Description automatically generated with medium confidence">
            <a:extLst>
              <a:ext uri="{FF2B5EF4-FFF2-40B4-BE49-F238E27FC236}">
                <a16:creationId xmlns:a16="http://schemas.microsoft.com/office/drawing/2014/main" id="{43D479D8-4AED-78EF-AE3D-536A900F0A00}"/>
              </a:ext>
            </a:extLst>
          </p:cNvPr>
          <p:cNvPicPr>
            <a:picLocks noChangeAspect="1"/>
          </p:cNvPicPr>
          <p:nvPr/>
        </p:nvPicPr>
        <p:blipFill>
          <a:blip r:embed="rId7"/>
          <a:stretch>
            <a:fillRect/>
          </a:stretch>
        </p:blipFill>
        <p:spPr>
          <a:xfrm>
            <a:off x="374079" y="4978760"/>
            <a:ext cx="4741091" cy="1535675"/>
          </a:xfrm>
          <a:prstGeom prst="rect">
            <a:avLst/>
          </a:prstGeom>
        </p:spPr>
      </p:pic>
      <p:sp>
        <p:nvSpPr>
          <p:cNvPr id="15" name="TextBox 14">
            <a:extLst>
              <a:ext uri="{FF2B5EF4-FFF2-40B4-BE49-F238E27FC236}">
                <a16:creationId xmlns:a16="http://schemas.microsoft.com/office/drawing/2014/main" id="{E7BF4187-D0CE-6F0C-BE44-4BA9A244E7D2}"/>
              </a:ext>
            </a:extLst>
          </p:cNvPr>
          <p:cNvSpPr txBox="1"/>
          <p:nvPr/>
        </p:nvSpPr>
        <p:spPr>
          <a:xfrm>
            <a:off x="328579" y="4524696"/>
            <a:ext cx="2416046" cy="369332"/>
          </a:xfrm>
          <a:prstGeom prst="rect">
            <a:avLst/>
          </a:prstGeom>
          <a:noFill/>
        </p:spPr>
        <p:txBody>
          <a:bodyPr wrap="none" rtlCol="0">
            <a:spAutoFit/>
          </a:bodyPr>
          <a:lstStyle/>
          <a:p>
            <a:r>
              <a:rPr lang="en-US" dirty="0"/>
              <a:t>Therefore, we can write</a:t>
            </a:r>
          </a:p>
        </p:txBody>
      </p:sp>
      <p:pic>
        <p:nvPicPr>
          <p:cNvPr id="17" name="Picture 16" descr="A black text on a white background&#10;&#10;Description automatically generated">
            <a:extLst>
              <a:ext uri="{FF2B5EF4-FFF2-40B4-BE49-F238E27FC236}">
                <a16:creationId xmlns:a16="http://schemas.microsoft.com/office/drawing/2014/main" id="{A51514D5-BD36-CBF1-1B6E-8339C336268F}"/>
              </a:ext>
            </a:extLst>
          </p:cNvPr>
          <p:cNvPicPr>
            <a:picLocks noChangeAspect="1"/>
          </p:cNvPicPr>
          <p:nvPr/>
        </p:nvPicPr>
        <p:blipFill>
          <a:blip r:embed="rId8"/>
          <a:stretch>
            <a:fillRect/>
          </a:stretch>
        </p:blipFill>
        <p:spPr>
          <a:xfrm>
            <a:off x="5994790" y="5212064"/>
            <a:ext cx="3771900" cy="698500"/>
          </a:xfrm>
          <a:prstGeom prst="rect">
            <a:avLst/>
          </a:prstGeom>
        </p:spPr>
      </p:pic>
      <p:sp>
        <p:nvSpPr>
          <p:cNvPr id="18" name="Right Arrow 17">
            <a:extLst>
              <a:ext uri="{FF2B5EF4-FFF2-40B4-BE49-F238E27FC236}">
                <a16:creationId xmlns:a16="http://schemas.microsoft.com/office/drawing/2014/main" id="{3CDC82BC-C3AC-D66C-0699-BBD53D886B1C}"/>
              </a:ext>
            </a:extLst>
          </p:cNvPr>
          <p:cNvSpPr/>
          <p:nvPr/>
        </p:nvSpPr>
        <p:spPr>
          <a:xfrm>
            <a:off x="5349809" y="5333992"/>
            <a:ext cx="410342" cy="4126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0554823-9220-AD7B-8E46-06BC8466CDC0}"/>
              </a:ext>
            </a:extLst>
          </p:cNvPr>
          <p:cNvSpPr txBox="1"/>
          <p:nvPr/>
        </p:nvSpPr>
        <p:spPr>
          <a:xfrm>
            <a:off x="6521839" y="5984627"/>
            <a:ext cx="4690708" cy="369332"/>
          </a:xfrm>
          <a:prstGeom prst="rect">
            <a:avLst/>
          </a:prstGeom>
          <a:noFill/>
        </p:spPr>
        <p:txBody>
          <a:bodyPr wrap="none" rtlCol="0">
            <a:spAutoFit/>
          </a:bodyPr>
          <a:lstStyle/>
          <a:p>
            <a:r>
              <a:rPr lang="en-US" sz="1800" dirty="0">
                <a:effectLst/>
                <a:latin typeface="ACaslonPro"/>
              </a:rPr>
              <a:t>Wow! This looks exactly like classical mechanics </a:t>
            </a:r>
            <a:endParaRPr lang="en-US" dirty="0"/>
          </a:p>
        </p:txBody>
      </p:sp>
      <p:pic>
        <p:nvPicPr>
          <p:cNvPr id="23" name="Picture 22">
            <a:extLst>
              <a:ext uri="{FF2B5EF4-FFF2-40B4-BE49-F238E27FC236}">
                <a16:creationId xmlns:a16="http://schemas.microsoft.com/office/drawing/2014/main" id="{3E9F93DE-32B2-8FA2-168F-F95C5CC92DBD}"/>
              </a:ext>
            </a:extLst>
          </p:cNvPr>
          <p:cNvPicPr>
            <a:picLocks noChangeAspect="1"/>
          </p:cNvPicPr>
          <p:nvPr/>
        </p:nvPicPr>
        <p:blipFill>
          <a:blip r:embed="rId9"/>
          <a:stretch>
            <a:fillRect/>
          </a:stretch>
        </p:blipFill>
        <p:spPr>
          <a:xfrm>
            <a:off x="7352030" y="6428022"/>
            <a:ext cx="2844800" cy="317500"/>
          </a:xfrm>
          <a:prstGeom prst="rect">
            <a:avLst/>
          </a:prstGeom>
        </p:spPr>
      </p:pic>
    </p:spTree>
    <p:extLst>
      <p:ext uri="{BB962C8B-B14F-4D97-AF65-F5344CB8AC3E}">
        <p14:creationId xmlns:p14="http://schemas.microsoft.com/office/powerpoint/2010/main" val="91284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DCFD-8B57-85CB-29C8-3B72C05966E5}"/>
              </a:ext>
            </a:extLst>
          </p:cNvPr>
          <p:cNvSpPr>
            <a:spLocks noGrp="1"/>
          </p:cNvSpPr>
          <p:nvPr>
            <p:ph type="title"/>
          </p:nvPr>
        </p:nvSpPr>
        <p:spPr>
          <a:xfrm>
            <a:off x="293077" y="0"/>
            <a:ext cx="10515600" cy="1325563"/>
          </a:xfrm>
        </p:spPr>
        <p:txBody>
          <a:bodyPr/>
          <a:lstStyle/>
          <a:p>
            <a:r>
              <a:rPr lang="en-US" b="1" dirty="0"/>
              <a:t>Recap: Operator Classification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247F82-6D9E-43C4-4B4F-F31088AF8311}"/>
                  </a:ext>
                </a:extLst>
              </p:cNvPr>
              <p:cNvSpPr txBox="1"/>
              <p:nvPr/>
            </p:nvSpPr>
            <p:spPr>
              <a:xfrm>
                <a:off x="293076" y="1189112"/>
                <a:ext cx="9941169" cy="938206"/>
              </a:xfrm>
              <a:prstGeom prst="rect">
                <a:avLst/>
              </a:prstGeom>
              <a:noFill/>
            </p:spPr>
            <p:txBody>
              <a:bodyPr wrap="square">
                <a:spAutoFit/>
              </a:bodyPr>
              <a:lstStyle/>
              <a:p>
                <a:r>
                  <a:rPr lang="en-US" sz="1800" dirty="0">
                    <a:effectLst/>
                    <a:latin typeface="ACaslonPro"/>
                  </a:rPr>
                  <a:t>We can now classify operators as either scalars or vectors, based on their commutation relations with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𝑳</m:t>
                        </m:r>
                      </m:e>
                    </m:acc>
                  </m:oMath>
                </a14:m>
                <a:r>
                  <a:rPr lang="en-US" sz="1800" dirty="0">
                    <a:effectLst/>
                    <a:latin typeface="ACaslonPro"/>
                  </a:rPr>
                  <a:t>, </a:t>
                </a:r>
                <a:r>
                  <a:rPr lang="en-US" dirty="0"/>
                  <a:t>(how they transform under a rotation), and as “true” or pseudo-quantities, based on their commutators with </a:t>
                </a:r>
                <a14:m>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Π</m:t>
                        </m:r>
                      </m:e>
                    </m:acc>
                  </m:oMath>
                </a14:m>
                <a:r>
                  <a:rPr lang="en-US" sz="1800" dirty="0">
                    <a:effectLst/>
                    <a:latin typeface="ACaslonPro"/>
                  </a:rPr>
                  <a:t> </a:t>
                </a:r>
                <a:r>
                  <a:rPr lang="en-US" dirty="0"/>
                  <a:t>(how they transform under parity). These results are summarized in the table below</a:t>
                </a:r>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73247F82-6D9E-43C4-4B4F-F31088AF8311}"/>
                  </a:ext>
                </a:extLst>
              </p:cNvPr>
              <p:cNvSpPr txBox="1">
                <a:spLocks noRot="1" noChangeAspect="1" noMove="1" noResize="1" noEditPoints="1" noAdjustHandles="1" noChangeArrowheads="1" noChangeShapeType="1" noTextEdit="1"/>
              </p:cNvSpPr>
              <p:nvPr/>
            </p:nvSpPr>
            <p:spPr>
              <a:xfrm>
                <a:off x="293076" y="1189112"/>
                <a:ext cx="9941169" cy="938206"/>
              </a:xfrm>
              <a:prstGeom prst="rect">
                <a:avLst/>
              </a:prstGeom>
              <a:blipFill>
                <a:blip r:embed="rId2"/>
                <a:stretch>
                  <a:fillRect l="-511" t="-1333" b="-9333"/>
                </a:stretch>
              </a:blipFill>
            </p:spPr>
            <p:txBody>
              <a:bodyPr/>
              <a:lstStyle/>
              <a:p>
                <a:r>
                  <a:rPr lang="en-US">
                    <a:noFill/>
                  </a:rPr>
                  <a:t> </a:t>
                </a:r>
              </a:p>
            </p:txBody>
          </p:sp>
        </mc:Fallback>
      </mc:AlternateContent>
      <p:pic>
        <p:nvPicPr>
          <p:cNvPr id="6" name="Picture 5" descr="A table with numbers and symbols&#10;&#10;Description automatically generated with medium confidence">
            <a:extLst>
              <a:ext uri="{FF2B5EF4-FFF2-40B4-BE49-F238E27FC236}">
                <a16:creationId xmlns:a16="http://schemas.microsoft.com/office/drawing/2014/main" id="{55D7998E-5939-C758-2D94-1198A376E2DD}"/>
              </a:ext>
            </a:extLst>
          </p:cNvPr>
          <p:cNvPicPr>
            <a:picLocks noChangeAspect="1"/>
          </p:cNvPicPr>
          <p:nvPr/>
        </p:nvPicPr>
        <p:blipFill>
          <a:blip r:embed="rId3"/>
          <a:stretch>
            <a:fillRect/>
          </a:stretch>
        </p:blipFill>
        <p:spPr>
          <a:xfrm>
            <a:off x="205183" y="2377055"/>
            <a:ext cx="9053118" cy="305127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2D1771-7F66-A7A7-C33C-6CA37A0B78DF}"/>
                  </a:ext>
                </a:extLst>
              </p:cNvPr>
              <p:cNvSpPr txBox="1"/>
              <p:nvPr/>
            </p:nvSpPr>
            <p:spPr>
              <a:xfrm>
                <a:off x="293076" y="5703591"/>
                <a:ext cx="11558955" cy="941925"/>
              </a:xfrm>
              <a:prstGeom prst="rect">
                <a:avLst/>
              </a:prstGeom>
              <a:noFill/>
            </p:spPr>
            <p:txBody>
              <a:bodyPr wrap="square" rtlCol="0">
                <a:spAutoFit/>
              </a:bodyPr>
              <a:lstStyle/>
              <a:p>
                <a:r>
                  <a:rPr lang="en-US" dirty="0"/>
                  <a:t>Note the appearance of anticommutators for pseudo vectors and pseudo scalars!</a:t>
                </a:r>
              </a:p>
              <a:p>
                <a:r>
                  <a:rPr lang="en-US" dirty="0"/>
                  <a:t>To include the spin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𝑺</m:t>
                        </m:r>
                      </m:e>
                    </m:acc>
                  </m:oMath>
                </a14:m>
                <a:r>
                  <a:rPr lang="en-US" dirty="0"/>
                  <a:t> one simply replaces </a:t>
                </a:r>
                <a14:m>
                  <m:oMath xmlns:m="http://schemas.openxmlformats.org/officeDocument/2006/math">
                    <m:sSub>
                      <m:sSubPr>
                        <m:ctrlPr>
                          <a:rPr lang="en-US" b="1" i="1" dirty="0" smtClean="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a:latin typeface="Cambria Math" panose="02040503050406030204" pitchFamily="18" charset="0"/>
                              </a:rPr>
                              <m:t>𝑳</m:t>
                            </m:r>
                          </m:e>
                        </m:acc>
                      </m:e>
                      <m:sub>
                        <m:r>
                          <a:rPr lang="en-US" b="1" i="1" dirty="0" smtClean="0">
                            <a:latin typeface="Cambria Math" panose="02040503050406030204" pitchFamily="18" charset="0"/>
                          </a:rPr>
                          <m:t>𝒊</m:t>
                        </m:r>
                      </m:sub>
                    </m:sSub>
                    <m:r>
                      <a:rPr lang="en-US" b="1" i="1">
                        <a:latin typeface="Cambria Math" panose="02040503050406030204" pitchFamily="18" charset="0"/>
                      </a:rPr>
                      <m:t> </m:t>
                    </m:r>
                  </m:oMath>
                </a14:m>
                <a:r>
                  <a:rPr lang="en-US" i="1" dirty="0"/>
                  <a:t>everywhere it appears in the third column with </a:t>
                </a:r>
                <a14:m>
                  <m:oMath xmlns:m="http://schemas.openxmlformats.org/officeDocument/2006/math">
                    <m:sSub>
                      <m:sSubPr>
                        <m:ctrlPr>
                          <a:rPr lang="en-US" b="1" i="1" dirty="0">
                            <a:latin typeface="Cambria Math" panose="02040503050406030204" pitchFamily="18" charset="0"/>
                          </a:rPr>
                        </m:ctrlPr>
                      </m:sSubPr>
                      <m:e>
                        <m:acc>
                          <m:accPr>
                            <m:chr m:val="̂"/>
                            <m:ctrlPr>
                              <a:rPr lang="en-US" b="1" i="1" dirty="0">
                                <a:latin typeface="Cambria Math" panose="02040503050406030204" pitchFamily="18" charset="0"/>
                              </a:rPr>
                            </m:ctrlPr>
                          </m:accPr>
                          <m:e>
                            <m:r>
                              <a:rPr lang="en-US" b="1" i="1" dirty="0" smtClean="0">
                                <a:latin typeface="Cambria Math" panose="02040503050406030204" pitchFamily="18" charset="0"/>
                              </a:rPr>
                              <m:t>𝑱</m:t>
                            </m:r>
                          </m:e>
                        </m:acc>
                      </m:e>
                      <m:sub>
                        <m:r>
                          <a:rPr lang="en-US" b="1" i="1" dirty="0">
                            <a:latin typeface="Cambria Math" panose="02040503050406030204" pitchFamily="18" charset="0"/>
                          </a:rPr>
                          <m:t>𝒊</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acc>
                          <m:accPr>
                            <m:chr m:val="̂"/>
                            <m:ctrlPr>
                              <a:rPr lang="en-US" b="1" i="1" dirty="0">
                                <a:latin typeface="Cambria Math" panose="02040503050406030204" pitchFamily="18" charset="0"/>
                              </a:rPr>
                            </m:ctrlPr>
                          </m:accPr>
                          <m:e>
                            <m:r>
                              <a:rPr lang="en-US" b="1" i="1" dirty="0">
                                <a:latin typeface="Cambria Math" panose="02040503050406030204" pitchFamily="18" charset="0"/>
                              </a:rPr>
                              <m:t>𝑳</m:t>
                            </m:r>
                          </m:e>
                        </m:acc>
                      </m:e>
                      <m:sub>
                        <m:r>
                          <a:rPr lang="en-US" b="1" i="1" dirty="0">
                            <a:latin typeface="Cambria Math" panose="02040503050406030204" pitchFamily="18" charset="0"/>
                          </a:rPr>
                          <m:t>𝒊</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𝑺</m:t>
                            </m:r>
                          </m:e>
                        </m:acc>
                      </m:e>
                      <m:sub>
                        <m:r>
                          <a:rPr lang="en-US" b="1" i="1" dirty="0">
                            <a:latin typeface="Cambria Math" panose="02040503050406030204" pitchFamily="18" charset="0"/>
                          </a:rPr>
                          <m:t>𝒊</m:t>
                        </m:r>
                      </m:sub>
                    </m:sSub>
                  </m:oMath>
                </a14:m>
                <a:r>
                  <a:rPr lang="en-US" dirty="0"/>
                  <a:t>.</a:t>
                </a:r>
              </a:p>
              <a:p>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𝑺</m:t>
                        </m:r>
                      </m:e>
                    </m:acc>
                  </m:oMath>
                </a14:m>
                <a:r>
                  <a:rPr lang="en-US" dirty="0"/>
                  <a:t> like </a:t>
                </a:r>
                <a14:m>
                  <m:oMath xmlns:m="http://schemas.openxmlformats.org/officeDocument/2006/math">
                    <m:acc>
                      <m:accPr>
                        <m:chr m:val="̂"/>
                        <m:ctrlPr>
                          <a:rPr lang="en-US" i="1">
                            <a:latin typeface="Cambria Math" panose="02040503050406030204" pitchFamily="18" charset="0"/>
                          </a:rPr>
                        </m:ctrlPr>
                      </m:accPr>
                      <m:e>
                        <m:r>
                          <a:rPr lang="en-US" b="1" i="1" smtClean="0">
                            <a:latin typeface="Cambria Math" panose="02040503050406030204" pitchFamily="18" charset="0"/>
                          </a:rPr>
                          <m:t>𝑳</m:t>
                        </m:r>
                      </m:e>
                    </m:acc>
                  </m:oMath>
                </a14:m>
                <a:r>
                  <a:rPr lang="en-US" dirty="0"/>
                  <a:t> is a pseudo vector, while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𝒑</m:t>
                        </m:r>
                      </m:e>
                    </m:acc>
                    <m:r>
                      <a:rPr lang="en-US" b="1"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𝑺</m:t>
                        </m:r>
                      </m:e>
                    </m:acc>
                  </m:oMath>
                </a14:m>
                <a:r>
                  <a:rPr lang="en-US" b="1" dirty="0"/>
                  <a:t> </a:t>
                </a:r>
                <a:r>
                  <a:rPr lang="en-US" dirty="0"/>
                  <a:t>is a pseudo scalar.</a:t>
                </a:r>
                <a:endParaRPr lang="en-US" b="1" dirty="0"/>
              </a:p>
            </p:txBody>
          </p:sp>
        </mc:Choice>
        <mc:Fallback xmlns="">
          <p:sp>
            <p:nvSpPr>
              <p:cNvPr id="7" name="TextBox 6">
                <a:extLst>
                  <a:ext uri="{FF2B5EF4-FFF2-40B4-BE49-F238E27FC236}">
                    <a16:creationId xmlns:a16="http://schemas.microsoft.com/office/drawing/2014/main" id="{392D1771-7F66-A7A7-C33C-6CA37A0B78DF}"/>
                  </a:ext>
                </a:extLst>
              </p:cNvPr>
              <p:cNvSpPr txBox="1">
                <a:spLocks noRot="1" noChangeAspect="1" noMove="1" noResize="1" noEditPoints="1" noAdjustHandles="1" noChangeArrowheads="1" noChangeShapeType="1" noTextEdit="1"/>
              </p:cNvSpPr>
              <p:nvPr/>
            </p:nvSpPr>
            <p:spPr>
              <a:xfrm>
                <a:off x="293076" y="5703591"/>
                <a:ext cx="11558955" cy="941925"/>
              </a:xfrm>
              <a:prstGeom prst="rect">
                <a:avLst/>
              </a:prstGeom>
              <a:blipFill>
                <a:blip r:embed="rId4"/>
                <a:stretch>
                  <a:fillRect l="-439" t="-4000" b="-9333"/>
                </a:stretch>
              </a:blipFill>
            </p:spPr>
            <p:txBody>
              <a:bodyPr/>
              <a:lstStyle/>
              <a:p>
                <a:r>
                  <a:rPr lang="en-US">
                    <a:noFill/>
                  </a:rPr>
                  <a:t> </a:t>
                </a:r>
              </a:p>
            </p:txBody>
          </p:sp>
        </mc:Fallback>
      </mc:AlternateContent>
      <p:pic>
        <p:nvPicPr>
          <p:cNvPr id="8" name="Picture 7" descr="A diagram of a function&#10;&#10;Description automatically generated">
            <a:extLst>
              <a:ext uri="{FF2B5EF4-FFF2-40B4-BE49-F238E27FC236}">
                <a16:creationId xmlns:a16="http://schemas.microsoft.com/office/drawing/2014/main" id="{96AD1F3C-E0B3-980A-A788-7B78AD58FB1F}"/>
              </a:ext>
            </a:extLst>
          </p:cNvPr>
          <p:cNvPicPr>
            <a:picLocks noChangeAspect="1"/>
          </p:cNvPicPr>
          <p:nvPr/>
        </p:nvPicPr>
        <p:blipFill>
          <a:blip r:embed="rId5"/>
          <a:stretch>
            <a:fillRect/>
          </a:stretch>
        </p:blipFill>
        <p:spPr>
          <a:xfrm>
            <a:off x="9258302" y="2461184"/>
            <a:ext cx="2728516" cy="2759260"/>
          </a:xfrm>
          <a:prstGeom prst="rect">
            <a:avLst/>
          </a:prstGeom>
        </p:spPr>
      </p:pic>
    </p:spTree>
    <p:extLst>
      <p:ext uri="{BB962C8B-B14F-4D97-AF65-F5344CB8AC3E}">
        <p14:creationId xmlns:p14="http://schemas.microsoft.com/office/powerpoint/2010/main" val="81639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2BFD7-B968-57FF-7C0C-C3A4B575DAC9}"/>
              </a:ext>
            </a:extLst>
          </p:cNvPr>
          <p:cNvSpPr txBox="1">
            <a:spLocks/>
          </p:cNvSpPr>
          <p:nvPr/>
        </p:nvSpPr>
        <p:spPr>
          <a:xfrm>
            <a:off x="29307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Rotationally invariant systems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DB7145-3D6A-30B8-E096-82C9B1BB4C95}"/>
                  </a:ext>
                </a:extLst>
              </p:cNvPr>
              <p:cNvSpPr txBox="1"/>
              <p:nvPr/>
            </p:nvSpPr>
            <p:spPr>
              <a:xfrm>
                <a:off x="293077" y="1140897"/>
                <a:ext cx="11605846" cy="369332"/>
              </a:xfrm>
              <a:prstGeom prst="rect">
                <a:avLst/>
              </a:prstGeom>
              <a:noFill/>
            </p:spPr>
            <p:txBody>
              <a:bodyPr wrap="square">
                <a:spAutoFit/>
              </a:bodyPr>
              <a:lstStyle/>
              <a:p>
                <a:r>
                  <a:rPr lang="en-US" sz="1800" dirty="0">
                    <a:effectLst/>
                    <a:latin typeface="ACaslonPro"/>
                  </a:rPr>
                  <a:t>For a particle of mass </a:t>
                </a:r>
                <a:r>
                  <a:rPr lang="en-US" sz="1800" i="1" dirty="0">
                    <a:effectLst/>
                    <a:latin typeface="ACaslonPro"/>
                  </a:rPr>
                  <a:t>m </a:t>
                </a:r>
                <a:r>
                  <a:rPr lang="en-US" sz="1800" dirty="0">
                    <a:effectLst/>
                    <a:latin typeface="ACaslonPro"/>
                  </a:rPr>
                  <a:t>moving in a potential </a:t>
                </a:r>
                <a14:m>
                  <m:oMath xmlns:m="http://schemas.openxmlformats.org/officeDocument/2006/math">
                    <m:r>
                      <a:rPr lang="en-US" sz="1800" i="1" dirty="0" smtClean="0">
                        <a:effectLst/>
                        <a:latin typeface="Cambria Math" panose="02040503050406030204" pitchFamily="18" charset="0"/>
                      </a:rPr>
                      <m:t>𝑉</m:t>
                    </m:r>
                    <m:r>
                      <a:rPr lang="en-US" sz="1800" i="1" dirty="0" smtClean="0">
                        <a:effectLst/>
                        <a:latin typeface="Cambria Math" panose="02040503050406030204" pitchFamily="18" charset="0"/>
                      </a:rPr>
                      <m:t>(</m:t>
                    </m:r>
                    <m:acc>
                      <m:accPr>
                        <m:chr m:val="̂"/>
                        <m:ctrlPr>
                          <a:rPr lang="en-US" sz="1800" b="1" i="1" dirty="0" smtClean="0">
                            <a:effectLst/>
                            <a:latin typeface="Cambria Math" panose="02040503050406030204" pitchFamily="18" charset="0"/>
                          </a:rPr>
                        </m:ctrlPr>
                      </m:accPr>
                      <m:e>
                        <m:r>
                          <a:rPr lang="en-US" b="1" i="1" dirty="0">
                            <a:latin typeface="Cambria Math" panose="02040503050406030204" pitchFamily="18" charset="0"/>
                          </a:rPr>
                          <m:t>𝒓</m:t>
                        </m:r>
                      </m:e>
                    </m:acc>
                    <m:r>
                      <a:rPr lang="en-US" sz="1800" i="1" dirty="0" smtClean="0">
                        <a:effectLst/>
                        <a:latin typeface="Cambria Math" panose="02040503050406030204" pitchFamily="18" charset="0"/>
                      </a:rPr>
                      <m:t>)</m:t>
                    </m:r>
                  </m:oMath>
                </a14:m>
                <a:r>
                  <a:rPr lang="en-US" sz="1800" dirty="0">
                    <a:effectLst/>
                    <a:latin typeface="ACaslonPro"/>
                  </a:rPr>
                  <a:t> the Hamiltonian </a:t>
                </a:r>
                <a:endParaRPr lang="en-US" dirty="0"/>
              </a:p>
            </p:txBody>
          </p:sp>
        </mc:Choice>
        <mc:Fallback xmlns="">
          <p:sp>
            <p:nvSpPr>
              <p:cNvPr id="5" name="TextBox 4">
                <a:extLst>
                  <a:ext uri="{FF2B5EF4-FFF2-40B4-BE49-F238E27FC236}">
                    <a16:creationId xmlns:a16="http://schemas.microsoft.com/office/drawing/2014/main" id="{F7DB7145-3D6A-30B8-E096-82C9B1BB4C95}"/>
                  </a:ext>
                </a:extLst>
              </p:cNvPr>
              <p:cNvSpPr txBox="1">
                <a:spLocks noRot="1" noChangeAspect="1" noMove="1" noResize="1" noEditPoints="1" noAdjustHandles="1" noChangeArrowheads="1" noChangeShapeType="1" noTextEdit="1"/>
              </p:cNvSpPr>
              <p:nvPr/>
            </p:nvSpPr>
            <p:spPr>
              <a:xfrm>
                <a:off x="293077" y="1140897"/>
                <a:ext cx="11605846" cy="369332"/>
              </a:xfrm>
              <a:prstGeom prst="rect">
                <a:avLst/>
              </a:prstGeom>
              <a:blipFill>
                <a:blip r:embed="rId2"/>
                <a:stretch>
                  <a:fillRect l="-438" t="-6452" b="-22581"/>
                </a:stretch>
              </a:blipFill>
            </p:spPr>
            <p:txBody>
              <a:bodyPr/>
              <a:lstStyle/>
              <a:p>
                <a:r>
                  <a:rPr lang="en-US">
                    <a:noFill/>
                  </a:rPr>
                  <a:t> </a:t>
                </a:r>
              </a:p>
            </p:txBody>
          </p:sp>
        </mc:Fallback>
      </mc:AlternateContent>
      <p:pic>
        <p:nvPicPr>
          <p:cNvPr id="7" name="Picture 6" descr="A math equations with black text&#10;&#10;Description automatically generated with medium confidence">
            <a:extLst>
              <a:ext uri="{FF2B5EF4-FFF2-40B4-BE49-F238E27FC236}">
                <a16:creationId xmlns:a16="http://schemas.microsoft.com/office/drawing/2014/main" id="{3571DDA3-36F5-5BA2-2777-0D7DE80DC38D}"/>
              </a:ext>
            </a:extLst>
          </p:cNvPr>
          <p:cNvPicPr>
            <a:picLocks noChangeAspect="1"/>
          </p:cNvPicPr>
          <p:nvPr/>
        </p:nvPicPr>
        <p:blipFill>
          <a:blip r:embed="rId3"/>
          <a:stretch>
            <a:fillRect/>
          </a:stretch>
        </p:blipFill>
        <p:spPr>
          <a:xfrm>
            <a:off x="4086470" y="1729153"/>
            <a:ext cx="2717800" cy="9906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D92253-07FC-D9F2-AFBC-B8B939D6DE2E}"/>
                  </a:ext>
                </a:extLst>
              </p:cNvPr>
              <p:cNvSpPr txBox="1"/>
              <p:nvPr/>
            </p:nvSpPr>
            <p:spPr>
              <a:xfrm>
                <a:off x="293076" y="2651126"/>
                <a:ext cx="10846777" cy="646331"/>
              </a:xfrm>
              <a:prstGeom prst="rect">
                <a:avLst/>
              </a:prstGeom>
              <a:noFill/>
            </p:spPr>
            <p:txBody>
              <a:bodyPr wrap="square">
                <a:spAutoFit/>
              </a:bodyPr>
              <a:lstStyle/>
              <a:p>
                <a:r>
                  <a:rPr lang="en-US" sz="1800" dirty="0">
                    <a:effectLst/>
                    <a:latin typeface="ACaslonPro"/>
                  </a:rPr>
                  <a:t>is </a:t>
                </a:r>
                <a:r>
                  <a:rPr lang="en-US" sz="1800" dirty="0">
                    <a:effectLst/>
                    <a:highlight>
                      <a:srgbClr val="FFFF00"/>
                    </a:highlight>
                    <a:latin typeface="ACaslonPro"/>
                  </a:rPr>
                  <a:t>rotationally invariant if </a:t>
                </a:r>
                <a14:m>
                  <m:oMath xmlns:m="http://schemas.openxmlformats.org/officeDocument/2006/math">
                    <m:r>
                      <a:rPr lang="en-US" sz="1800" i="1" dirty="0" smtClean="0">
                        <a:effectLst/>
                        <a:highlight>
                          <a:srgbClr val="FFFF00"/>
                        </a:highlight>
                        <a:latin typeface="Cambria Math" panose="02040503050406030204" pitchFamily="18" charset="0"/>
                      </a:rPr>
                      <m:t>𝑉</m:t>
                    </m:r>
                    <m:d>
                      <m:dPr>
                        <m:ctrlPr>
                          <a:rPr lang="en-US" sz="1800" i="1" dirty="0" smtClean="0">
                            <a:effectLst/>
                            <a:highlight>
                              <a:srgbClr val="FFFF00"/>
                            </a:highlight>
                            <a:latin typeface="Cambria Math" panose="02040503050406030204" pitchFamily="18" charset="0"/>
                          </a:rPr>
                        </m:ctrlPr>
                      </m:dPr>
                      <m:e>
                        <m:acc>
                          <m:accPr>
                            <m:chr m:val="̂"/>
                            <m:ctrlPr>
                              <a:rPr lang="en-US" sz="1800" b="1" i="1" dirty="0" smtClean="0">
                                <a:effectLst/>
                                <a:highlight>
                                  <a:srgbClr val="FFFF00"/>
                                </a:highlight>
                                <a:latin typeface="Cambria Math" panose="02040503050406030204" pitchFamily="18" charset="0"/>
                              </a:rPr>
                            </m:ctrlPr>
                          </m:accPr>
                          <m:e>
                            <m:r>
                              <a:rPr lang="en-US" b="1" i="1" dirty="0">
                                <a:highlight>
                                  <a:srgbClr val="FFFF00"/>
                                </a:highlight>
                                <a:latin typeface="Cambria Math" panose="02040503050406030204" pitchFamily="18" charset="0"/>
                              </a:rPr>
                              <m:t>𝒓</m:t>
                            </m:r>
                          </m:e>
                        </m:acc>
                      </m:e>
                    </m:d>
                    <m:r>
                      <a:rPr lang="en-US" sz="1800" b="0" i="1" dirty="0" smtClean="0">
                        <a:effectLst/>
                        <a:highlight>
                          <a:srgbClr val="FFFF00"/>
                        </a:highlight>
                        <a:latin typeface="Cambria Math" panose="02040503050406030204" pitchFamily="18" charset="0"/>
                      </a:rPr>
                      <m:t>=</m:t>
                    </m:r>
                    <m:r>
                      <a:rPr lang="en-US" i="1" dirty="0">
                        <a:highlight>
                          <a:srgbClr val="FFFF00"/>
                        </a:highlight>
                        <a:latin typeface="Cambria Math" panose="02040503050406030204" pitchFamily="18" charset="0"/>
                      </a:rPr>
                      <m:t>𝑉</m:t>
                    </m:r>
                    <m:r>
                      <a:rPr lang="en-US" i="1" dirty="0">
                        <a:highlight>
                          <a:srgbClr val="FFFF00"/>
                        </a:highlight>
                        <a:latin typeface="Cambria Math" panose="02040503050406030204" pitchFamily="18" charset="0"/>
                      </a:rPr>
                      <m:t>(</m:t>
                    </m:r>
                    <m:r>
                      <a:rPr lang="en-US" b="0" i="1" dirty="0" smtClean="0">
                        <a:highlight>
                          <a:srgbClr val="FFFF00"/>
                        </a:highlight>
                        <a:latin typeface="Cambria Math" panose="02040503050406030204" pitchFamily="18" charset="0"/>
                      </a:rPr>
                      <m:t>𝑟</m:t>
                    </m:r>
                    <m:r>
                      <a:rPr lang="en-US" i="1" dirty="0">
                        <a:highlight>
                          <a:srgbClr val="FFFF00"/>
                        </a:highlight>
                        <a:latin typeface="Cambria Math" panose="02040503050406030204" pitchFamily="18" charset="0"/>
                      </a:rPr>
                      <m:t>)</m:t>
                    </m:r>
                  </m:oMath>
                </a14:m>
                <a:r>
                  <a:rPr lang="en-US" dirty="0">
                    <a:highlight>
                      <a:srgbClr val="FFFF00"/>
                    </a:highlight>
                  </a:rPr>
                  <a:t> (central potential)</a:t>
                </a:r>
                <a:r>
                  <a:rPr lang="en-US" dirty="0"/>
                  <a:t>. In this case, the Hamiltonian commutes with a rotation by any angle about an arbitrary axis </a:t>
                </a:r>
              </a:p>
            </p:txBody>
          </p:sp>
        </mc:Choice>
        <mc:Fallback xmlns="">
          <p:sp>
            <p:nvSpPr>
              <p:cNvPr id="9" name="TextBox 8">
                <a:extLst>
                  <a:ext uri="{FF2B5EF4-FFF2-40B4-BE49-F238E27FC236}">
                    <a16:creationId xmlns:a16="http://schemas.microsoft.com/office/drawing/2014/main" id="{57D92253-07FC-D9F2-AFBC-B8B939D6DE2E}"/>
                  </a:ext>
                </a:extLst>
              </p:cNvPr>
              <p:cNvSpPr txBox="1">
                <a:spLocks noRot="1" noChangeAspect="1" noMove="1" noResize="1" noEditPoints="1" noAdjustHandles="1" noChangeArrowheads="1" noChangeShapeType="1" noTextEdit="1"/>
              </p:cNvSpPr>
              <p:nvPr/>
            </p:nvSpPr>
            <p:spPr>
              <a:xfrm>
                <a:off x="293076" y="2651126"/>
                <a:ext cx="10846777" cy="646331"/>
              </a:xfrm>
              <a:prstGeom prst="rect">
                <a:avLst/>
              </a:prstGeom>
              <a:blipFill>
                <a:blip r:embed="rId4"/>
                <a:stretch>
                  <a:fillRect l="-468" t="-3846" b="-13462"/>
                </a:stretch>
              </a:blipFill>
            </p:spPr>
            <p:txBody>
              <a:bodyPr/>
              <a:lstStyle/>
              <a:p>
                <a:r>
                  <a:rPr lang="en-US">
                    <a:noFill/>
                  </a:rPr>
                  <a:t> </a:t>
                </a:r>
              </a:p>
            </p:txBody>
          </p:sp>
        </mc:Fallback>
      </mc:AlternateContent>
      <p:pic>
        <p:nvPicPr>
          <p:cNvPr id="11" name="Picture 10" descr="A diagram of a graph and diagram of a graph&#10;&#10;Description automatically generated with medium confidence">
            <a:extLst>
              <a:ext uri="{FF2B5EF4-FFF2-40B4-BE49-F238E27FC236}">
                <a16:creationId xmlns:a16="http://schemas.microsoft.com/office/drawing/2014/main" id="{5C141952-FBA2-9345-E2F4-0A7DF5BA5A5B}"/>
              </a:ext>
            </a:extLst>
          </p:cNvPr>
          <p:cNvPicPr>
            <a:picLocks noChangeAspect="1"/>
          </p:cNvPicPr>
          <p:nvPr/>
        </p:nvPicPr>
        <p:blipFill>
          <a:blip r:embed="rId5"/>
          <a:stretch>
            <a:fillRect/>
          </a:stretch>
        </p:blipFill>
        <p:spPr>
          <a:xfrm>
            <a:off x="8871517" y="98743"/>
            <a:ext cx="3112400" cy="2552383"/>
          </a:xfrm>
          <a:prstGeom prst="rect">
            <a:avLst/>
          </a:prstGeom>
        </p:spPr>
      </p:pic>
      <p:pic>
        <p:nvPicPr>
          <p:cNvPr id="13" name="Picture 12" descr="A black and white text&#10;&#10;Description automatically generated">
            <a:extLst>
              <a:ext uri="{FF2B5EF4-FFF2-40B4-BE49-F238E27FC236}">
                <a16:creationId xmlns:a16="http://schemas.microsoft.com/office/drawing/2014/main" id="{C492AAE7-533E-A8C7-99EF-7166679643E2}"/>
              </a:ext>
            </a:extLst>
          </p:cNvPr>
          <p:cNvPicPr>
            <a:picLocks noChangeAspect="1"/>
          </p:cNvPicPr>
          <p:nvPr/>
        </p:nvPicPr>
        <p:blipFill>
          <a:blip r:embed="rId6"/>
          <a:stretch>
            <a:fillRect/>
          </a:stretch>
        </p:blipFill>
        <p:spPr>
          <a:xfrm>
            <a:off x="4086470" y="3337171"/>
            <a:ext cx="2688520" cy="923330"/>
          </a:xfrm>
          <a:prstGeom prst="rect">
            <a:avLst/>
          </a:prstGeom>
        </p:spPr>
      </p:pic>
      <p:pic>
        <p:nvPicPr>
          <p:cNvPr id="15" name="Picture 14" descr="A number and line with a white background&#10;&#10;Description automatically generated with medium confidence">
            <a:extLst>
              <a:ext uri="{FF2B5EF4-FFF2-40B4-BE49-F238E27FC236}">
                <a16:creationId xmlns:a16="http://schemas.microsoft.com/office/drawing/2014/main" id="{73F8E8D6-CD47-4306-AE96-0A68D937FBD7}"/>
              </a:ext>
            </a:extLst>
          </p:cNvPr>
          <p:cNvPicPr>
            <a:picLocks noChangeAspect="1"/>
          </p:cNvPicPr>
          <p:nvPr/>
        </p:nvPicPr>
        <p:blipFill>
          <a:blip r:embed="rId7"/>
          <a:stretch>
            <a:fillRect/>
          </a:stretch>
        </p:blipFill>
        <p:spPr>
          <a:xfrm>
            <a:off x="359995" y="4261328"/>
            <a:ext cx="3136900" cy="8001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92EF06-FE37-76E6-536C-A6D7048A7994}"/>
                  </a:ext>
                </a:extLst>
              </p:cNvPr>
              <p:cNvSpPr txBox="1"/>
              <p:nvPr/>
            </p:nvSpPr>
            <p:spPr>
              <a:xfrm>
                <a:off x="3833446" y="4472993"/>
                <a:ext cx="7566495" cy="376770"/>
              </a:xfrm>
              <a:prstGeom prst="rect">
                <a:avLst/>
              </a:prstGeom>
              <a:noFill/>
            </p:spPr>
            <p:txBody>
              <a:bodyPr wrap="none" rtlCol="0">
                <a:spAutoFit/>
              </a:bodyPr>
              <a:lstStyle/>
              <a:p>
                <a:r>
                  <a:rPr lang="en-US" sz="1800" dirty="0">
                    <a:effectLst/>
                    <a:latin typeface="ACaslonPro"/>
                  </a:rPr>
                  <a:t>which means that the Hamiltonian commutes with the three components of </a:t>
                </a:r>
                <a14:m>
                  <m:oMath xmlns:m="http://schemas.openxmlformats.org/officeDocument/2006/math">
                    <m:acc>
                      <m:accPr>
                        <m:chr m:val="̂"/>
                        <m:ctrlPr>
                          <a:rPr lang="en-US" sz="1800" b="1" i="1" dirty="0" smtClean="0">
                            <a:effectLst/>
                            <a:latin typeface="Cambria Math" panose="02040503050406030204" pitchFamily="18" charset="0"/>
                          </a:rPr>
                        </m:ctrlPr>
                      </m:accPr>
                      <m:e>
                        <m:r>
                          <a:rPr lang="en-US" b="1" i="1" dirty="0" smtClean="0">
                            <a:latin typeface="Cambria Math" panose="02040503050406030204" pitchFamily="18" charset="0"/>
                          </a:rPr>
                          <m:t>𝑳</m:t>
                        </m:r>
                      </m:e>
                    </m:acc>
                  </m:oMath>
                </a14:m>
                <a:r>
                  <a:rPr lang="en-US" sz="1800" dirty="0">
                    <a:effectLst/>
                    <a:latin typeface="ACaslonPro"/>
                  </a:rPr>
                  <a:t> </a:t>
                </a:r>
                <a:endParaRPr lang="en-US" dirty="0"/>
              </a:p>
            </p:txBody>
          </p:sp>
        </mc:Choice>
        <mc:Fallback xmlns="">
          <p:sp>
            <p:nvSpPr>
              <p:cNvPr id="16" name="TextBox 15">
                <a:extLst>
                  <a:ext uri="{FF2B5EF4-FFF2-40B4-BE49-F238E27FC236}">
                    <a16:creationId xmlns:a16="http://schemas.microsoft.com/office/drawing/2014/main" id="{0A92EF06-FE37-76E6-536C-A6D7048A7994}"/>
                  </a:ext>
                </a:extLst>
              </p:cNvPr>
              <p:cNvSpPr txBox="1">
                <a:spLocks noRot="1" noChangeAspect="1" noMove="1" noResize="1" noEditPoints="1" noAdjustHandles="1" noChangeArrowheads="1" noChangeShapeType="1" noTextEdit="1"/>
              </p:cNvSpPr>
              <p:nvPr/>
            </p:nvSpPr>
            <p:spPr>
              <a:xfrm>
                <a:off x="3833446" y="4472993"/>
                <a:ext cx="7566495" cy="376770"/>
              </a:xfrm>
              <a:prstGeom prst="rect">
                <a:avLst/>
              </a:prstGeom>
              <a:blipFill>
                <a:blip r:embed="rId8"/>
                <a:stretch>
                  <a:fillRect l="-670" t="-6452" b="-25806"/>
                </a:stretch>
              </a:blipFill>
            </p:spPr>
            <p:txBody>
              <a:bodyPr/>
              <a:lstStyle/>
              <a:p>
                <a:r>
                  <a:rPr lang="en-US">
                    <a:noFill/>
                  </a:rPr>
                  <a:t> </a:t>
                </a:r>
              </a:p>
            </p:txBody>
          </p:sp>
        </mc:Fallback>
      </mc:AlternateContent>
      <p:pic>
        <p:nvPicPr>
          <p:cNvPr id="18" name="Picture 17" descr="A black and white text&#10;&#10;Description automatically generated">
            <a:extLst>
              <a:ext uri="{FF2B5EF4-FFF2-40B4-BE49-F238E27FC236}">
                <a16:creationId xmlns:a16="http://schemas.microsoft.com/office/drawing/2014/main" id="{5A6EB48F-9032-B217-EA6B-DD831B6AAA93}"/>
              </a:ext>
            </a:extLst>
          </p:cNvPr>
          <p:cNvPicPr>
            <a:picLocks noChangeAspect="1"/>
          </p:cNvPicPr>
          <p:nvPr/>
        </p:nvPicPr>
        <p:blipFill>
          <a:blip r:embed="rId9"/>
          <a:stretch>
            <a:fillRect/>
          </a:stretch>
        </p:blipFill>
        <p:spPr>
          <a:xfrm>
            <a:off x="359995" y="5536224"/>
            <a:ext cx="1778000" cy="762000"/>
          </a:xfrm>
          <a:prstGeom prst="rect">
            <a:avLst/>
          </a:prstGeom>
        </p:spPr>
      </p:pic>
      <p:sp>
        <p:nvSpPr>
          <p:cNvPr id="19" name="Right Arrow 18">
            <a:extLst>
              <a:ext uri="{FF2B5EF4-FFF2-40B4-BE49-F238E27FC236}">
                <a16:creationId xmlns:a16="http://schemas.microsoft.com/office/drawing/2014/main" id="{F14CF2BB-73E4-A7F5-861A-F01E8D882684}"/>
              </a:ext>
            </a:extLst>
          </p:cNvPr>
          <p:cNvSpPr/>
          <p:nvPr/>
        </p:nvSpPr>
        <p:spPr>
          <a:xfrm rot="6779359">
            <a:off x="1338860" y="4955921"/>
            <a:ext cx="386862" cy="4513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number of symbols on a white background&#10;&#10;Description automatically generated">
            <a:extLst>
              <a:ext uri="{FF2B5EF4-FFF2-40B4-BE49-F238E27FC236}">
                <a16:creationId xmlns:a16="http://schemas.microsoft.com/office/drawing/2014/main" id="{30003EE9-EC78-E5D2-714A-6DABD57B784D}"/>
              </a:ext>
            </a:extLst>
          </p:cNvPr>
          <p:cNvPicPr>
            <a:picLocks noChangeAspect="1"/>
          </p:cNvPicPr>
          <p:nvPr/>
        </p:nvPicPr>
        <p:blipFill>
          <a:blip r:embed="rId10"/>
          <a:stretch>
            <a:fillRect/>
          </a:stretch>
        </p:blipFill>
        <p:spPr>
          <a:xfrm>
            <a:off x="6646009" y="5303524"/>
            <a:ext cx="3544276" cy="895141"/>
          </a:xfrm>
          <a:prstGeom prst="rect">
            <a:avLst/>
          </a:prstGeom>
        </p:spPr>
      </p:pic>
      <p:sp>
        <p:nvSpPr>
          <p:cNvPr id="22" name="TextBox 21">
            <a:extLst>
              <a:ext uri="{FF2B5EF4-FFF2-40B4-BE49-F238E27FC236}">
                <a16:creationId xmlns:a16="http://schemas.microsoft.com/office/drawing/2014/main" id="{C53EC6BD-4F66-7828-71D4-61E31997EBE9}"/>
              </a:ext>
            </a:extLst>
          </p:cNvPr>
          <p:cNvSpPr txBox="1"/>
          <p:nvPr/>
        </p:nvSpPr>
        <p:spPr>
          <a:xfrm>
            <a:off x="3675883" y="5558787"/>
            <a:ext cx="2796599" cy="369332"/>
          </a:xfrm>
          <a:prstGeom prst="rect">
            <a:avLst/>
          </a:prstGeom>
          <a:noFill/>
        </p:spPr>
        <p:txBody>
          <a:bodyPr wrap="none" rtlCol="0">
            <a:spAutoFit/>
          </a:bodyPr>
          <a:lstStyle/>
          <a:p>
            <a:r>
              <a:rPr lang="en-US" dirty="0"/>
              <a:t>Using </a:t>
            </a:r>
            <a:r>
              <a:rPr lang="en-US" dirty="0" err="1"/>
              <a:t>Ehrenfest’s</a:t>
            </a:r>
            <a:r>
              <a:rPr lang="en-US" dirty="0"/>
              <a:t> theorem:</a:t>
            </a:r>
          </a:p>
        </p:txBody>
      </p:sp>
      <p:sp>
        <p:nvSpPr>
          <p:cNvPr id="24" name="TextBox 23">
            <a:extLst>
              <a:ext uri="{FF2B5EF4-FFF2-40B4-BE49-F238E27FC236}">
                <a16:creationId xmlns:a16="http://schemas.microsoft.com/office/drawing/2014/main" id="{DF2222F0-94E5-E7FB-9A1B-AABE2238B559}"/>
              </a:ext>
            </a:extLst>
          </p:cNvPr>
          <p:cNvSpPr txBox="1"/>
          <p:nvPr/>
        </p:nvSpPr>
        <p:spPr>
          <a:xfrm>
            <a:off x="3610830" y="6198665"/>
            <a:ext cx="6579455" cy="646331"/>
          </a:xfrm>
          <a:prstGeom prst="rect">
            <a:avLst/>
          </a:prstGeom>
          <a:noFill/>
        </p:spPr>
        <p:txBody>
          <a:bodyPr wrap="square">
            <a:spAutoFit/>
          </a:bodyPr>
          <a:lstStyle/>
          <a:p>
            <a:r>
              <a:rPr lang="en-US" sz="1800" dirty="0">
                <a:effectLst/>
                <a:highlight>
                  <a:srgbClr val="FFFF00"/>
                </a:highlight>
                <a:latin typeface="ACaslonPro"/>
              </a:rPr>
              <a:t>for a central potential. Thus, </a:t>
            </a:r>
            <a:r>
              <a:rPr lang="en-US" sz="1800" i="1" dirty="0">
                <a:effectLst/>
                <a:highlight>
                  <a:srgbClr val="FFFF00"/>
                </a:highlight>
                <a:latin typeface="ACaslonPro"/>
              </a:rPr>
              <a:t>angular momentum conservation </a:t>
            </a:r>
          </a:p>
          <a:p>
            <a:r>
              <a:rPr lang="en-US" sz="1800" i="1" dirty="0">
                <a:effectLst/>
                <a:highlight>
                  <a:srgbClr val="FFFF00"/>
                </a:highlight>
                <a:latin typeface="ACaslonPro"/>
              </a:rPr>
              <a:t>is a consequence of rotational invariance</a:t>
            </a:r>
            <a:r>
              <a:rPr lang="en-US" sz="1800" dirty="0">
                <a:effectLst/>
                <a:latin typeface="ACaslonPro"/>
              </a:rPr>
              <a:t>. </a:t>
            </a:r>
            <a:endParaRPr lang="en-US" dirty="0"/>
          </a:p>
        </p:txBody>
      </p:sp>
    </p:spTree>
    <p:extLst>
      <p:ext uri="{BB962C8B-B14F-4D97-AF65-F5344CB8AC3E}">
        <p14:creationId xmlns:p14="http://schemas.microsoft.com/office/powerpoint/2010/main" val="3648519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0507DB-8190-7D9E-D4CF-AAD19D9E5058}"/>
              </a:ext>
            </a:extLst>
          </p:cNvPr>
          <p:cNvSpPr txBox="1">
            <a:spLocks/>
          </p:cNvSpPr>
          <p:nvPr/>
        </p:nvSpPr>
        <p:spPr>
          <a:xfrm>
            <a:off x="29307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Rotationally invariant systems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FB030EE-DD24-6D09-2693-86376C34EE16}"/>
                  </a:ext>
                </a:extLst>
              </p:cNvPr>
              <p:cNvSpPr txBox="1"/>
              <p:nvPr/>
            </p:nvSpPr>
            <p:spPr>
              <a:xfrm>
                <a:off x="293077" y="1241783"/>
                <a:ext cx="11605846" cy="1761764"/>
              </a:xfrm>
              <a:prstGeom prst="rect">
                <a:avLst/>
              </a:prstGeom>
              <a:noFill/>
            </p:spPr>
            <p:txBody>
              <a:bodyPr wrap="square">
                <a:spAutoFit/>
              </a:bodyPr>
              <a:lstStyle/>
              <a:p>
                <a:r>
                  <a:rPr lang="en-US" sz="1800" dirty="0">
                    <a:effectLst/>
                    <a:highlight>
                      <a:srgbClr val="FFFF00"/>
                    </a:highlight>
                    <a:latin typeface="ACaslonPro"/>
                  </a:rPr>
                  <a:t>Angular momentum conservation means that the probability distributions (for each component of the angular momentum) are independent of time as well</a:t>
                </a:r>
                <a:r>
                  <a:rPr lang="en-US" sz="1800" dirty="0">
                    <a:effectLst/>
                    <a:latin typeface="ACaslonPro"/>
                  </a:rPr>
                  <a:t>. </a:t>
                </a:r>
                <a:endParaRPr lang="en-US" dirty="0"/>
              </a:p>
              <a:p>
                <a:endParaRPr lang="en-US" sz="1800" dirty="0">
                  <a:effectLst/>
                  <a:latin typeface="ACaslonPro"/>
                </a:endParaRPr>
              </a:p>
              <a:p>
                <a:r>
                  <a:rPr lang="en-US" sz="1800" dirty="0">
                    <a:effectLst/>
                    <a:latin typeface="ACaslonPro"/>
                  </a:rPr>
                  <a:t>Since the Hamiltonian for a central potential commutes with all three components of angular momentum, it also commutes with </a:t>
                </a:r>
                <a14:m>
                  <m:oMath xmlns:m="http://schemas.openxmlformats.org/officeDocument/2006/math">
                    <m:sSup>
                      <m:sSupPr>
                        <m:ctrlPr>
                          <a:rPr lang="en-US" sz="1800" i="1" smtClean="0">
                            <a:effectLst/>
                            <a:latin typeface="Cambria Math" panose="02040503050406030204" pitchFamily="18" charset="0"/>
                          </a:rPr>
                        </m:ctrlPr>
                      </m:sSupPr>
                      <m:e>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𝐿</m:t>
                            </m:r>
                          </m:e>
                        </m:acc>
                      </m:e>
                      <m:sup>
                        <m:r>
                          <a:rPr lang="en-US" sz="1800" b="0" i="1" smtClean="0">
                            <a:effectLst/>
                            <a:latin typeface="Cambria Math" panose="02040503050406030204" pitchFamily="18" charset="0"/>
                          </a:rPr>
                          <m:t>2</m:t>
                        </m:r>
                      </m:sup>
                    </m:sSup>
                  </m:oMath>
                </a14:m>
                <a:r>
                  <a:rPr lang="en-US" dirty="0"/>
                  <a:t>. The operators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𝐻</m:t>
                        </m:r>
                      </m:e>
                    </m:acc>
                  </m:oMath>
                </a14:m>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a:latin typeface="Cambria Math" panose="02040503050406030204" pitchFamily="18" charset="0"/>
                              </a:rPr>
                              <m:t>𝐿</m:t>
                            </m:r>
                          </m:e>
                        </m:acc>
                      </m:e>
                      <m:sup>
                        <m:r>
                          <a:rPr lang="en-US" i="1">
                            <a:latin typeface="Cambria Math" panose="02040503050406030204" pitchFamily="18" charset="0"/>
                          </a:rPr>
                          <m:t>2</m:t>
                        </m:r>
                      </m:sup>
                    </m:sSup>
                  </m:oMath>
                </a14:m>
                <a:r>
                  <a:rPr lang="en-US" dirty="0"/>
                  <a:t> and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𝐿</m:t>
                            </m:r>
                          </m:e>
                        </m:acc>
                      </m:e>
                      <m:sub>
                        <m:r>
                          <a:rPr lang="en-US" b="0" i="1" smtClean="0">
                            <a:latin typeface="Cambria Math" panose="02040503050406030204" pitchFamily="18" charset="0"/>
                          </a:rPr>
                          <m:t>𝑧</m:t>
                        </m:r>
                      </m:sub>
                    </m:sSub>
                  </m:oMath>
                </a14:m>
                <a:r>
                  <a:rPr lang="en-US" dirty="0"/>
                  <a:t> form a </a:t>
                </a:r>
                <a:r>
                  <a:rPr lang="en-US" b="1" dirty="0"/>
                  <a:t>complete set of compatible observables </a:t>
                </a:r>
                <a:r>
                  <a:rPr lang="en-US" dirty="0"/>
                  <a:t>for the bound states of a central potential. Compatible means that they commute pairwise: </a:t>
                </a:r>
              </a:p>
            </p:txBody>
          </p:sp>
        </mc:Choice>
        <mc:Fallback>
          <p:sp>
            <p:nvSpPr>
              <p:cNvPr id="5" name="TextBox 4">
                <a:extLst>
                  <a:ext uri="{FF2B5EF4-FFF2-40B4-BE49-F238E27FC236}">
                    <a16:creationId xmlns:a16="http://schemas.microsoft.com/office/drawing/2014/main" id="{0FB030EE-DD24-6D09-2693-86376C34EE16}"/>
                  </a:ext>
                </a:extLst>
              </p:cNvPr>
              <p:cNvSpPr txBox="1">
                <a:spLocks noRot="1" noChangeAspect="1" noMove="1" noResize="1" noEditPoints="1" noAdjustHandles="1" noChangeArrowheads="1" noChangeShapeType="1" noTextEdit="1"/>
              </p:cNvSpPr>
              <p:nvPr/>
            </p:nvSpPr>
            <p:spPr>
              <a:xfrm>
                <a:off x="293077" y="1241783"/>
                <a:ext cx="11605846" cy="1761764"/>
              </a:xfrm>
              <a:prstGeom prst="rect">
                <a:avLst/>
              </a:prstGeom>
              <a:blipFill>
                <a:blip r:embed="rId2"/>
                <a:stretch>
                  <a:fillRect l="-438" t="-1429" b="-4286"/>
                </a:stretch>
              </a:blipFill>
            </p:spPr>
            <p:txBody>
              <a:bodyPr/>
              <a:lstStyle/>
              <a:p>
                <a:r>
                  <a:rPr lang="en-US">
                    <a:noFill/>
                  </a:rPr>
                  <a:t> </a:t>
                </a:r>
              </a:p>
            </p:txBody>
          </p:sp>
        </mc:Fallback>
      </mc:AlternateContent>
      <p:pic>
        <p:nvPicPr>
          <p:cNvPr id="7" name="Picture 6" descr="A black text on a white background&#10;&#10;Description automatically generated">
            <a:extLst>
              <a:ext uri="{FF2B5EF4-FFF2-40B4-BE49-F238E27FC236}">
                <a16:creationId xmlns:a16="http://schemas.microsoft.com/office/drawing/2014/main" id="{C20C9AAA-08EF-2384-9519-3A860B4B7A02}"/>
              </a:ext>
            </a:extLst>
          </p:cNvPr>
          <p:cNvPicPr>
            <a:picLocks noChangeAspect="1"/>
          </p:cNvPicPr>
          <p:nvPr/>
        </p:nvPicPr>
        <p:blipFill>
          <a:blip r:embed="rId3"/>
          <a:stretch>
            <a:fillRect/>
          </a:stretch>
        </p:blipFill>
        <p:spPr>
          <a:xfrm>
            <a:off x="293077" y="3016254"/>
            <a:ext cx="1930400" cy="838200"/>
          </a:xfrm>
          <a:prstGeom prst="rect">
            <a:avLst/>
          </a:prstGeom>
        </p:spPr>
      </p:pic>
      <p:pic>
        <p:nvPicPr>
          <p:cNvPr id="9" name="Picture 8" descr="A black letter on a white background&#10;&#10;Description automatically generated">
            <a:extLst>
              <a:ext uri="{FF2B5EF4-FFF2-40B4-BE49-F238E27FC236}">
                <a16:creationId xmlns:a16="http://schemas.microsoft.com/office/drawing/2014/main" id="{0712DC84-93E8-EC96-A8BB-3988D0F83E93}"/>
              </a:ext>
            </a:extLst>
          </p:cNvPr>
          <p:cNvPicPr>
            <a:picLocks noChangeAspect="1"/>
          </p:cNvPicPr>
          <p:nvPr/>
        </p:nvPicPr>
        <p:blipFill>
          <a:blip r:embed="rId4"/>
          <a:stretch>
            <a:fillRect/>
          </a:stretch>
        </p:blipFill>
        <p:spPr>
          <a:xfrm>
            <a:off x="2429119" y="3117854"/>
            <a:ext cx="1917700" cy="736600"/>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A25F8A5C-8D40-A14C-A64C-0DC62E3D0593}"/>
              </a:ext>
            </a:extLst>
          </p:cNvPr>
          <p:cNvPicPr>
            <a:picLocks noChangeAspect="1"/>
          </p:cNvPicPr>
          <p:nvPr/>
        </p:nvPicPr>
        <p:blipFill>
          <a:blip r:embed="rId5"/>
          <a:stretch>
            <a:fillRect/>
          </a:stretch>
        </p:blipFill>
        <p:spPr>
          <a:xfrm>
            <a:off x="4465027" y="3130554"/>
            <a:ext cx="1943100" cy="7239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97C1BB-E553-0FAD-6BA6-8FA3C98D6C47}"/>
                  </a:ext>
                </a:extLst>
              </p:cNvPr>
              <p:cNvSpPr txBox="1"/>
              <p:nvPr/>
            </p:nvSpPr>
            <p:spPr>
              <a:xfrm>
                <a:off x="293076" y="3968761"/>
                <a:ext cx="11761177" cy="376770"/>
              </a:xfrm>
              <a:prstGeom prst="rect">
                <a:avLst/>
              </a:prstGeom>
              <a:noFill/>
            </p:spPr>
            <p:txBody>
              <a:bodyPr wrap="square">
                <a:spAutoFit/>
              </a:bodyPr>
              <a:lstStyle/>
              <a:p>
                <a:r>
                  <a:rPr lang="en-US" sz="1800" dirty="0">
                    <a:effectLst/>
                    <a:latin typeface="ACaslonPro"/>
                  </a:rPr>
                  <a:t>so that the eigenstates of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𝐻</m:t>
                        </m:r>
                      </m:e>
                    </m:acc>
                  </m:oMath>
                </a14:m>
                <a:r>
                  <a:rPr lang="en-US" dirty="0"/>
                  <a:t> can be chosen to be simultaneous eigenstates of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p>
                        <m:r>
                          <a:rPr lang="en-US" i="1">
                            <a:latin typeface="Cambria Math" panose="02040503050406030204" pitchFamily="18" charset="0"/>
                          </a:rPr>
                          <m:t>2</m:t>
                        </m:r>
                      </m:sup>
                    </m:sSup>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𝑧</m:t>
                        </m:r>
                      </m:sub>
                    </m:sSub>
                  </m:oMath>
                </a14:m>
                <a:r>
                  <a:rPr lang="en-US" dirty="0"/>
                  <a:t> </a:t>
                </a:r>
              </a:p>
            </p:txBody>
          </p:sp>
        </mc:Choice>
        <mc:Fallback xmlns="">
          <p:sp>
            <p:nvSpPr>
              <p:cNvPr id="13" name="TextBox 12">
                <a:extLst>
                  <a:ext uri="{FF2B5EF4-FFF2-40B4-BE49-F238E27FC236}">
                    <a16:creationId xmlns:a16="http://schemas.microsoft.com/office/drawing/2014/main" id="{3597C1BB-E553-0FAD-6BA6-8FA3C98D6C47}"/>
                  </a:ext>
                </a:extLst>
              </p:cNvPr>
              <p:cNvSpPr txBox="1">
                <a:spLocks noRot="1" noChangeAspect="1" noMove="1" noResize="1" noEditPoints="1" noAdjustHandles="1" noChangeArrowheads="1" noChangeShapeType="1" noTextEdit="1"/>
              </p:cNvSpPr>
              <p:nvPr/>
            </p:nvSpPr>
            <p:spPr>
              <a:xfrm>
                <a:off x="293076" y="3968761"/>
                <a:ext cx="11761177" cy="376770"/>
              </a:xfrm>
              <a:prstGeom prst="rect">
                <a:avLst/>
              </a:prstGeom>
              <a:blipFill>
                <a:blip r:embed="rId6"/>
                <a:stretch>
                  <a:fillRect l="-432" t="-3226" b="-25806"/>
                </a:stretch>
              </a:blipFill>
            </p:spPr>
            <p:txBody>
              <a:bodyPr/>
              <a:lstStyle/>
              <a:p>
                <a:r>
                  <a:rPr lang="en-US">
                    <a:noFill/>
                  </a:rPr>
                  <a:t> </a:t>
                </a:r>
              </a:p>
            </p:txBody>
          </p:sp>
        </mc:Fallback>
      </mc:AlternateContent>
      <p:pic>
        <p:nvPicPr>
          <p:cNvPr id="15" name="Picture 14" descr="A black text with a white background&#10;&#10;Description automatically generated">
            <a:extLst>
              <a:ext uri="{FF2B5EF4-FFF2-40B4-BE49-F238E27FC236}">
                <a16:creationId xmlns:a16="http://schemas.microsoft.com/office/drawing/2014/main" id="{88087378-F102-16CF-BB6B-874A1F2BBB87}"/>
              </a:ext>
            </a:extLst>
          </p:cNvPr>
          <p:cNvPicPr>
            <a:picLocks noChangeAspect="1"/>
          </p:cNvPicPr>
          <p:nvPr/>
        </p:nvPicPr>
        <p:blipFill>
          <a:blip r:embed="rId7"/>
          <a:stretch>
            <a:fillRect/>
          </a:stretch>
        </p:blipFill>
        <p:spPr>
          <a:xfrm>
            <a:off x="293076" y="4459838"/>
            <a:ext cx="2768600" cy="596900"/>
          </a:xfrm>
          <a:prstGeom prst="rect">
            <a:avLst/>
          </a:prstGeom>
        </p:spPr>
      </p:pic>
      <p:pic>
        <p:nvPicPr>
          <p:cNvPr id="17" name="Picture 16" descr="A black and white math symbol&#10;&#10;Description automatically generated with medium confidence">
            <a:extLst>
              <a:ext uri="{FF2B5EF4-FFF2-40B4-BE49-F238E27FC236}">
                <a16:creationId xmlns:a16="http://schemas.microsoft.com/office/drawing/2014/main" id="{BA4EDF87-651F-1290-2B13-66C462D66911}"/>
              </a:ext>
            </a:extLst>
          </p:cNvPr>
          <p:cNvPicPr>
            <a:picLocks noChangeAspect="1"/>
          </p:cNvPicPr>
          <p:nvPr/>
        </p:nvPicPr>
        <p:blipFill>
          <a:blip r:embed="rId8"/>
          <a:stretch>
            <a:fillRect/>
          </a:stretch>
        </p:blipFill>
        <p:spPr>
          <a:xfrm>
            <a:off x="3474427" y="4419300"/>
            <a:ext cx="2933700" cy="609600"/>
          </a:xfrm>
          <a:prstGeom prst="rect">
            <a:avLst/>
          </a:prstGeom>
        </p:spPr>
      </p:pic>
      <p:pic>
        <p:nvPicPr>
          <p:cNvPr id="19" name="Picture 18" descr="A close up of a symbol&#10;&#10;Description automatically generated">
            <a:extLst>
              <a:ext uri="{FF2B5EF4-FFF2-40B4-BE49-F238E27FC236}">
                <a16:creationId xmlns:a16="http://schemas.microsoft.com/office/drawing/2014/main" id="{7B04D131-AF2D-156E-103A-31C4C19E1F65}"/>
              </a:ext>
            </a:extLst>
          </p:cNvPr>
          <p:cNvPicPr>
            <a:picLocks noChangeAspect="1"/>
          </p:cNvPicPr>
          <p:nvPr/>
        </p:nvPicPr>
        <p:blipFill>
          <a:blip r:embed="rId9"/>
          <a:stretch>
            <a:fillRect/>
          </a:stretch>
        </p:blipFill>
        <p:spPr>
          <a:xfrm>
            <a:off x="6820878" y="4453488"/>
            <a:ext cx="4025900" cy="609600"/>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635075A-6653-5767-0251-D03ECC606D11}"/>
                  </a:ext>
                </a:extLst>
              </p:cNvPr>
              <p:cNvSpPr txBox="1"/>
              <p:nvPr/>
            </p:nvSpPr>
            <p:spPr>
              <a:xfrm>
                <a:off x="259372" y="5111422"/>
                <a:ext cx="11761177" cy="923330"/>
              </a:xfrm>
              <a:prstGeom prst="rect">
                <a:avLst/>
              </a:prstGeom>
              <a:noFill/>
            </p:spPr>
            <p:txBody>
              <a:bodyPr wrap="square">
                <a:spAutoFit/>
              </a:bodyPr>
              <a:lstStyle/>
              <a:p>
                <a:r>
                  <a:rPr lang="en-US" sz="1800" dirty="0">
                    <a:effectLst/>
                    <a:highlight>
                      <a:srgbClr val="FFFF00"/>
                    </a:highlight>
                    <a:latin typeface="ACaslonPro"/>
                  </a:rPr>
                  <a:t>Complete means that the quantum numbers </a:t>
                </a:r>
                <a:r>
                  <a:rPr lang="en-US" sz="1800" i="1" dirty="0">
                    <a:effectLst/>
                    <a:highlight>
                      <a:srgbClr val="FFFF00"/>
                    </a:highlight>
                    <a:latin typeface="ACaslonPro"/>
                  </a:rPr>
                  <a:t>n</a:t>
                </a:r>
                <a:r>
                  <a:rPr lang="en-US" sz="1800" dirty="0">
                    <a:effectLst/>
                    <a:highlight>
                      <a:srgbClr val="FFFF00"/>
                    </a:highlight>
                    <a:latin typeface="ACaslonPro"/>
                  </a:rPr>
                  <a:t>, </a:t>
                </a:r>
                <a14:m>
                  <m:oMath xmlns:m="http://schemas.openxmlformats.org/officeDocument/2006/math">
                    <m:r>
                      <a:rPr lang="en-US" sz="1800" i="1" dirty="0" smtClean="0">
                        <a:effectLst/>
                        <a:highlight>
                          <a:srgbClr val="FFFF00"/>
                        </a:highlight>
                        <a:latin typeface="Cambria Math" panose="02040503050406030204" pitchFamily="18" charset="0"/>
                      </a:rPr>
                      <m:t>𝑙</m:t>
                    </m:r>
                  </m:oMath>
                </a14:m>
                <a:r>
                  <a:rPr lang="en-US" sz="1800" dirty="0">
                    <a:effectLst/>
                    <a:highlight>
                      <a:srgbClr val="FFFF00"/>
                    </a:highlight>
                    <a:latin typeface="ACaslonPro"/>
                  </a:rPr>
                  <a:t> </a:t>
                </a:r>
                <a:r>
                  <a:rPr lang="en-US" dirty="0">
                    <a:highlight>
                      <a:srgbClr val="FFFF00"/>
                    </a:highlight>
                  </a:rPr>
                  <a:t>and </a:t>
                </a:r>
                <a:r>
                  <a:rPr lang="en-US" i="1" dirty="0">
                    <a:highlight>
                      <a:srgbClr val="FFFF00"/>
                    </a:highlight>
                  </a:rPr>
                  <a:t>m (here m is the z-component of the spin angular momentum, not the mass) </a:t>
                </a:r>
                <a:r>
                  <a:rPr lang="en-US" dirty="0">
                    <a:highlight>
                      <a:srgbClr val="FFFF00"/>
                    </a:highlight>
                  </a:rPr>
                  <a:t>uniquely specify a bound state of the Hamiltonian</a:t>
                </a:r>
                <a:r>
                  <a:rPr lang="en-US" dirty="0"/>
                  <a:t>. This is familiar from the solutions to the hydrogen atom, the infinite spherical well, and the three-dimensional harmonic oscillator, but it is true for </a:t>
                </a:r>
                <a:r>
                  <a:rPr lang="en-US" i="1" dirty="0"/>
                  <a:t>any </a:t>
                </a:r>
                <a:r>
                  <a:rPr lang="en-US" dirty="0"/>
                  <a:t>central potential </a:t>
                </a:r>
              </a:p>
            </p:txBody>
          </p:sp>
        </mc:Choice>
        <mc:Fallback>
          <p:sp>
            <p:nvSpPr>
              <p:cNvPr id="21" name="TextBox 20">
                <a:extLst>
                  <a:ext uri="{FF2B5EF4-FFF2-40B4-BE49-F238E27FC236}">
                    <a16:creationId xmlns:a16="http://schemas.microsoft.com/office/drawing/2014/main" id="{A635075A-6653-5767-0251-D03ECC606D11}"/>
                  </a:ext>
                </a:extLst>
              </p:cNvPr>
              <p:cNvSpPr txBox="1">
                <a:spLocks noRot="1" noChangeAspect="1" noMove="1" noResize="1" noEditPoints="1" noAdjustHandles="1" noChangeArrowheads="1" noChangeShapeType="1" noTextEdit="1"/>
              </p:cNvSpPr>
              <p:nvPr/>
            </p:nvSpPr>
            <p:spPr>
              <a:xfrm>
                <a:off x="259372" y="5111422"/>
                <a:ext cx="11761177" cy="923330"/>
              </a:xfrm>
              <a:prstGeom prst="rect">
                <a:avLst/>
              </a:prstGeom>
              <a:blipFill>
                <a:blip r:embed="rId10"/>
                <a:stretch>
                  <a:fillRect l="-431"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889067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98F8-0DCA-165B-ACF0-047417859AF4}"/>
              </a:ext>
            </a:extLst>
          </p:cNvPr>
          <p:cNvSpPr>
            <a:spLocks noGrp="1"/>
          </p:cNvSpPr>
          <p:nvPr>
            <p:ph type="title"/>
          </p:nvPr>
        </p:nvSpPr>
        <p:spPr>
          <a:xfrm>
            <a:off x="231531" y="0"/>
            <a:ext cx="10515600" cy="1325563"/>
          </a:xfrm>
        </p:spPr>
        <p:txBody>
          <a:bodyPr/>
          <a:lstStyle/>
          <a:p>
            <a:r>
              <a:rPr lang="en-US" b="1" dirty="0"/>
              <a:t>Degeneracy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0CE1F4-C382-5767-F165-8AC81E5A2FD8}"/>
                  </a:ext>
                </a:extLst>
              </p:cNvPr>
              <p:cNvSpPr txBox="1"/>
              <p:nvPr/>
            </p:nvSpPr>
            <p:spPr>
              <a:xfrm>
                <a:off x="231530" y="1127819"/>
                <a:ext cx="10917115" cy="1810496"/>
              </a:xfrm>
              <a:prstGeom prst="rect">
                <a:avLst/>
              </a:prstGeom>
              <a:noFill/>
            </p:spPr>
            <p:txBody>
              <a:bodyPr wrap="square">
                <a:spAutoFit/>
              </a:bodyPr>
              <a:lstStyle/>
              <a:p>
                <a:r>
                  <a:rPr lang="en-US" sz="1800" dirty="0">
                    <a:effectLst/>
                    <a:latin typeface="ACaslonPro"/>
                  </a:rPr>
                  <a:t>Symmetry is the source of most</a:t>
                </a:r>
                <a:r>
                  <a:rPr lang="en-US" sz="1400" dirty="0">
                    <a:solidFill>
                      <a:srgbClr val="5B6BEA"/>
                    </a:solidFill>
                    <a:effectLst/>
                    <a:latin typeface="ACaslonPro"/>
                  </a:rPr>
                  <a:t> </a:t>
                </a:r>
                <a:r>
                  <a:rPr lang="en-US" sz="1800" dirty="0">
                    <a:effectLst/>
                    <a:latin typeface="ACaslonPro"/>
                  </a:rPr>
                  <a:t>degeneracy in quantum mechanics. We have seen that a symmetry implies the existence of an operator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𝑄</m:t>
                        </m:r>
                      </m:e>
                    </m:acc>
                  </m:oMath>
                </a14:m>
                <a:r>
                  <a:rPr lang="en-US" sz="1800" dirty="0">
                    <a:effectLst/>
                    <a:latin typeface="ACaslonPro"/>
                  </a:rPr>
                  <a:t> that commutes with the Hamiltonian.</a:t>
                </a:r>
              </a:p>
              <a:p>
                <a:endParaRPr lang="en-US" dirty="0">
                  <a:latin typeface="ACaslonPro"/>
                </a:endParaRPr>
              </a:p>
              <a:p>
                <a:r>
                  <a:rPr lang="en-US" sz="1800" dirty="0">
                    <a:effectLst/>
                    <a:latin typeface="ACaslonPro"/>
                  </a:rPr>
                  <a:t>So why does symmetry lead to degeneracy in the energy spectrum? </a:t>
                </a:r>
              </a:p>
              <a:p>
                <a:r>
                  <a:rPr lang="en-US" sz="1800" dirty="0">
                    <a:effectLst/>
                    <a:latin typeface="ACaslonPro"/>
                  </a:rPr>
                  <a:t>The basic idea is this: if we have a stationary state </a:t>
                </a:r>
                <a14:m>
                  <m:oMath xmlns:m="http://schemas.openxmlformats.org/officeDocument/2006/math">
                    <m:r>
                      <a:rPr lang="en-US" sz="1800" b="0" i="0" smtClean="0">
                        <a:effectLst/>
                        <a:latin typeface="Cambria Math" panose="02040503050406030204" pitchFamily="18" charset="0"/>
                      </a:rPr>
                      <m:t>|</m:t>
                    </m:r>
                    <m:d>
                      <m:dPr>
                        <m:begChr m:val=""/>
                        <m:endChr m:val="⟩"/>
                        <m:ctrlPr>
                          <a:rPr lang="en-US" sz="1800" i="1" smtClean="0">
                            <a:effectLst/>
                            <a:latin typeface="Cambria Math" panose="02040503050406030204" pitchFamily="18" charset="0"/>
                          </a:rPr>
                        </m:ctrlPr>
                      </m:dPr>
                      <m:e>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𝑛</m:t>
                            </m:r>
                          </m:sub>
                        </m:sSub>
                      </m:e>
                    </m:d>
                  </m:oMath>
                </a14:m>
                <a:r>
                  <a:rPr lang="en-US" dirty="0"/>
                  <a:t> then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𝜓</m:t>
                                </m:r>
                              </m:e>
                              <m:sup>
                                <m:r>
                                  <a:rPr lang="en-US" b="0" i="1" smtClean="0">
                                    <a:latin typeface="Cambria Math" panose="02040503050406030204" pitchFamily="18" charset="0"/>
                                    <a:ea typeface="Cambria Math" panose="02040503050406030204" pitchFamily="18" charset="0"/>
                                  </a:rPr>
                                  <m:t>′</m:t>
                                </m:r>
                              </m:sup>
                            </m:sSup>
                          </m:e>
                          <m:sub>
                            <m:r>
                              <a:rPr lang="en-US" i="1">
                                <a:latin typeface="Cambria Math" panose="02040503050406030204" pitchFamily="18" charset="0"/>
                              </a:rPr>
                              <m:t>𝑛</m:t>
                            </m:r>
                          </m:sub>
                        </m:sSub>
                      </m:e>
                    </m:d>
                    <m:r>
                      <a:rPr lang="en-US"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𝑄</m:t>
                        </m:r>
                      </m:e>
                    </m:acc>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sub>
                        </m:sSub>
                      </m:e>
                    </m:d>
                  </m:oMath>
                </a14:m>
                <a:r>
                  <a:rPr lang="en-US" dirty="0"/>
                  <a:t> is a stationary state with the same energy. The proof is straightforward: </a:t>
                </a:r>
              </a:p>
            </p:txBody>
          </p:sp>
        </mc:Choice>
        <mc:Fallback xmlns="">
          <p:sp>
            <p:nvSpPr>
              <p:cNvPr id="4" name="TextBox 3">
                <a:extLst>
                  <a:ext uri="{FF2B5EF4-FFF2-40B4-BE49-F238E27FC236}">
                    <a16:creationId xmlns:a16="http://schemas.microsoft.com/office/drawing/2014/main" id="{A20CE1F4-C382-5767-F165-8AC81E5A2FD8}"/>
                  </a:ext>
                </a:extLst>
              </p:cNvPr>
              <p:cNvSpPr txBox="1">
                <a:spLocks noRot="1" noChangeAspect="1" noMove="1" noResize="1" noEditPoints="1" noAdjustHandles="1" noChangeArrowheads="1" noChangeShapeType="1" noTextEdit="1"/>
              </p:cNvSpPr>
              <p:nvPr/>
            </p:nvSpPr>
            <p:spPr>
              <a:xfrm>
                <a:off x="231530" y="1127819"/>
                <a:ext cx="10917115" cy="1810496"/>
              </a:xfrm>
              <a:prstGeom prst="rect">
                <a:avLst/>
              </a:prstGeom>
              <a:blipFill>
                <a:blip r:embed="rId2"/>
                <a:stretch>
                  <a:fillRect l="-465" t="-1389" b="-34722"/>
                </a:stretch>
              </a:blipFill>
            </p:spPr>
            <p:txBody>
              <a:bodyPr/>
              <a:lstStyle/>
              <a:p>
                <a:r>
                  <a:rPr lang="en-US">
                    <a:noFill/>
                  </a:rPr>
                  <a:t> </a:t>
                </a:r>
              </a:p>
            </p:txBody>
          </p:sp>
        </mc:Fallback>
      </mc:AlternateContent>
      <p:pic>
        <p:nvPicPr>
          <p:cNvPr id="5" name="Picture 4" descr="A diagram of a graph and diagram of a graph&#10;&#10;Description automatically generated with medium confidence">
            <a:extLst>
              <a:ext uri="{FF2B5EF4-FFF2-40B4-BE49-F238E27FC236}">
                <a16:creationId xmlns:a16="http://schemas.microsoft.com/office/drawing/2014/main" id="{3187D236-4F24-E46C-97CB-12A0E2E4E1EC}"/>
              </a:ext>
            </a:extLst>
          </p:cNvPr>
          <p:cNvPicPr>
            <a:picLocks noChangeAspect="1"/>
          </p:cNvPicPr>
          <p:nvPr/>
        </p:nvPicPr>
        <p:blipFill>
          <a:blip r:embed="rId3"/>
          <a:stretch>
            <a:fillRect/>
          </a:stretch>
        </p:blipFill>
        <p:spPr>
          <a:xfrm>
            <a:off x="8009411" y="3708311"/>
            <a:ext cx="3728320" cy="3057480"/>
          </a:xfrm>
          <a:prstGeom prst="rect">
            <a:avLst/>
          </a:prstGeom>
        </p:spPr>
      </p:pic>
      <p:pic>
        <p:nvPicPr>
          <p:cNvPr id="7" name="Picture 6">
            <a:extLst>
              <a:ext uri="{FF2B5EF4-FFF2-40B4-BE49-F238E27FC236}">
                <a16:creationId xmlns:a16="http://schemas.microsoft.com/office/drawing/2014/main" id="{3A98F553-4206-1200-2EA8-FCCFE63C0E6B}"/>
              </a:ext>
            </a:extLst>
          </p:cNvPr>
          <p:cNvPicPr>
            <a:picLocks noChangeAspect="1"/>
          </p:cNvPicPr>
          <p:nvPr/>
        </p:nvPicPr>
        <p:blipFill>
          <a:blip r:embed="rId4"/>
          <a:stretch>
            <a:fillRect/>
          </a:stretch>
        </p:blipFill>
        <p:spPr>
          <a:xfrm>
            <a:off x="1013195" y="2976172"/>
            <a:ext cx="9942870" cy="805528"/>
          </a:xfrm>
          <a:prstGeom prst="rect">
            <a:avLst/>
          </a:prstGeom>
        </p:spPr>
      </p:pic>
      <p:sp>
        <p:nvSpPr>
          <p:cNvPr id="9" name="TextBox 8">
            <a:extLst>
              <a:ext uri="{FF2B5EF4-FFF2-40B4-BE49-F238E27FC236}">
                <a16:creationId xmlns:a16="http://schemas.microsoft.com/office/drawing/2014/main" id="{7A276E65-C747-9B61-A259-EED51E7B4E8C}"/>
              </a:ext>
            </a:extLst>
          </p:cNvPr>
          <p:cNvSpPr txBox="1"/>
          <p:nvPr/>
        </p:nvSpPr>
        <p:spPr>
          <a:xfrm>
            <a:off x="231530" y="3943282"/>
            <a:ext cx="7640261" cy="923330"/>
          </a:xfrm>
          <a:prstGeom prst="rect">
            <a:avLst/>
          </a:prstGeom>
          <a:noFill/>
        </p:spPr>
        <p:txBody>
          <a:bodyPr wrap="square">
            <a:spAutoFit/>
          </a:bodyPr>
          <a:lstStyle/>
          <a:p>
            <a:r>
              <a:rPr lang="en-US" sz="1800" dirty="0">
                <a:effectLst/>
                <a:latin typeface="ACaslonPro"/>
              </a:rPr>
              <a:t>For example, if you have an eigenstate of a spherically-symmetric Hamiltonian </a:t>
            </a:r>
          </a:p>
          <a:p>
            <a:r>
              <a:rPr lang="en-US" sz="1800" dirty="0">
                <a:effectLst/>
                <a:latin typeface="ACaslonPro"/>
              </a:rPr>
              <a:t>and you rotate that state about some axis, you must get back another state </a:t>
            </a:r>
          </a:p>
          <a:p>
            <a:r>
              <a:rPr lang="en-US" sz="1800" dirty="0">
                <a:effectLst/>
                <a:latin typeface="ACaslonPro"/>
              </a:rPr>
              <a:t>of the same energy. </a:t>
            </a:r>
            <a:endParaRPr lang="en-US" dirty="0"/>
          </a:p>
        </p:txBody>
      </p:sp>
    </p:spTree>
    <p:extLst>
      <p:ext uri="{BB962C8B-B14F-4D97-AF65-F5344CB8AC3E}">
        <p14:creationId xmlns:p14="http://schemas.microsoft.com/office/powerpoint/2010/main" val="202556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BD126E-1DC8-FBF3-0EB1-B8060AE3F5BA}"/>
              </a:ext>
            </a:extLst>
          </p:cNvPr>
          <p:cNvSpPr txBox="1">
            <a:spLocks/>
          </p:cNvSpPr>
          <p:nvPr/>
        </p:nvSpPr>
        <p:spPr>
          <a:xfrm>
            <a:off x="23153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Degeneracy</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4DAE1DB-7BB3-EAB8-EE3F-C7D85378A852}"/>
                  </a:ext>
                </a:extLst>
              </p:cNvPr>
              <p:cNvSpPr txBox="1"/>
              <p:nvPr/>
            </p:nvSpPr>
            <p:spPr>
              <a:xfrm>
                <a:off x="231531" y="1121647"/>
                <a:ext cx="11813931" cy="5428153"/>
              </a:xfrm>
              <a:prstGeom prst="rect">
                <a:avLst/>
              </a:prstGeom>
              <a:noFill/>
            </p:spPr>
            <p:txBody>
              <a:bodyPr wrap="square" rtlCol="0">
                <a:spAutoFit/>
              </a:bodyPr>
              <a:lstStyle/>
              <a:p>
                <a:r>
                  <a:rPr lang="en-US" dirty="0"/>
                  <a:t>But symmetry does not always lead to degeneracy. Let’s analyze these two cases:</a:t>
                </a:r>
              </a:p>
              <a:p>
                <a:endParaRPr lang="en-US" dirty="0"/>
              </a:p>
              <a:p>
                <a:pPr marL="342900" indent="-342900">
                  <a:buAutoNum type="arabicPeriod"/>
                </a:pPr>
                <a:r>
                  <a:rPr lang="en-US" b="1" dirty="0"/>
                  <a:t>Two states may be indeed identical</a:t>
                </a:r>
                <a:r>
                  <a:rPr lang="en-US" dirty="0"/>
                  <a:t>. </a:t>
                </a:r>
              </a:p>
              <a:p>
                <a:endParaRPr lang="en-US" dirty="0"/>
              </a:p>
              <a:p>
                <a:r>
                  <a:rPr lang="en-US" dirty="0"/>
                  <a:t>For example: consider the </a:t>
                </a:r>
                <a:r>
                  <a:rPr lang="en-US" sz="1800" dirty="0">
                    <a:effectLst/>
                    <a:latin typeface="ACaslonPro"/>
                  </a:rPr>
                  <a:t>Hamiltonian for the harmonic oscillator in one dimension; </a:t>
                </a:r>
              </a:p>
              <a:p>
                <a:r>
                  <a:rPr lang="en-US" sz="1800" dirty="0">
                    <a:effectLst/>
                    <a:latin typeface="ACaslonPro"/>
                  </a:rPr>
                  <a:t>it commutes with parity. All of its stationary states are either even or odd, so when you act on one with the parity operator you get back the same state you started with (perhaps multiplied by </a:t>
                </a:r>
                <a14:m>
                  <m:oMath xmlns:m="http://schemas.openxmlformats.org/officeDocument/2006/math">
                    <m:r>
                      <a:rPr lang="en-US" sz="1800" i="1" dirty="0" smtClean="0">
                        <a:effectLst/>
                        <a:latin typeface="Cambria Math" panose="02040503050406030204" pitchFamily="18" charset="0"/>
                      </a:rPr>
                      <m:t>−1</m:t>
                    </m:r>
                  </m:oMath>
                </a14:m>
                <a:r>
                  <a:rPr lang="en-US" dirty="0"/>
                  <a:t> but that, physically, </a:t>
                </a:r>
                <a:r>
                  <a:rPr lang="en-US" i="1" dirty="0"/>
                  <a:t>is </a:t>
                </a:r>
                <a:r>
                  <a:rPr lang="en-US" dirty="0"/>
                  <a:t>the same state). </a:t>
                </a:r>
              </a:p>
              <a:p>
                <a:r>
                  <a:rPr lang="en-US" dirty="0"/>
                  <a:t>There is therefore no degeneracy associated with inversion symmetry in this case. </a:t>
                </a:r>
                <a:r>
                  <a:rPr lang="en-US" dirty="0">
                    <a:highlight>
                      <a:srgbClr val="FFFF00"/>
                    </a:highlight>
                    <a:latin typeface="ACaslonPro"/>
                  </a:rPr>
                  <a:t>I</a:t>
                </a:r>
                <a:r>
                  <a:rPr lang="en-US" sz="1800" dirty="0">
                    <a:effectLst/>
                    <a:highlight>
                      <a:srgbClr val="FFFF00"/>
                    </a:highlight>
                    <a:latin typeface="ACaslonPro"/>
                  </a:rPr>
                  <a:t>f there is one or multiple symmetry </a:t>
                </a:r>
              </a:p>
              <a:p>
                <a:r>
                  <a:rPr lang="en-US" sz="1800" dirty="0">
                    <a:effectLst/>
                    <a:highlight>
                      <a:srgbClr val="FFFF00"/>
                    </a:highlight>
                    <a:latin typeface="ACaslonPro"/>
                  </a:rPr>
                  <a:t>operators that all commute, you do not get degeneracy in the spectrum</a:t>
                </a:r>
                <a:r>
                  <a:rPr lang="en-US" sz="1800" dirty="0">
                    <a:effectLst/>
                    <a:latin typeface="ACaslonPro"/>
                  </a:rPr>
                  <a:t>. </a:t>
                </a:r>
                <a:endParaRPr lang="en-US" dirty="0"/>
              </a:p>
              <a:p>
                <a:endParaRPr lang="en-US" dirty="0"/>
              </a:p>
              <a:p>
                <a:endParaRPr lang="en-US" dirty="0"/>
              </a:p>
              <a:p>
                <a:pPr marL="342900" indent="-342900">
                  <a:buAutoNum type="arabicPeriod" startAt="2"/>
                </a:pPr>
                <a:r>
                  <a:rPr lang="en-US" sz="1800" b="1" dirty="0">
                    <a:effectLst/>
                    <a:latin typeface="ACaslonPro"/>
                  </a:rPr>
                  <a:t>If there are </a:t>
                </a:r>
                <a:r>
                  <a:rPr lang="en-US" sz="1800" b="1" i="1" dirty="0">
                    <a:effectLst/>
                    <a:latin typeface="ACaslonPro"/>
                  </a:rPr>
                  <a:t>two </a:t>
                </a:r>
                <a:r>
                  <a:rPr lang="en-US" sz="1800" b="1" dirty="0">
                    <a:effectLst/>
                    <a:latin typeface="ACaslonPro"/>
                  </a:rPr>
                  <a:t>operators let’s say </a:t>
                </a:r>
                <a14:m>
                  <m:oMath xmlns:m="http://schemas.openxmlformats.org/officeDocument/2006/math">
                    <m:acc>
                      <m:accPr>
                        <m:chr m:val="̂"/>
                        <m:ctrlPr>
                          <a:rPr lang="en-US" sz="1800" b="1" i="1" smtClean="0">
                            <a:effectLst/>
                            <a:latin typeface="Cambria Math" panose="02040503050406030204" pitchFamily="18" charset="0"/>
                          </a:rPr>
                        </m:ctrlPr>
                      </m:accPr>
                      <m:e>
                        <m:r>
                          <a:rPr lang="en-US" sz="1800" b="1" i="1" smtClean="0">
                            <a:effectLst/>
                            <a:latin typeface="Cambria Math" panose="02040503050406030204" pitchFamily="18" charset="0"/>
                          </a:rPr>
                          <m:t>𝑸</m:t>
                        </m:r>
                      </m:e>
                    </m:acc>
                  </m:oMath>
                </a14:m>
                <a:r>
                  <a:rPr lang="en-US" b="1" dirty="0"/>
                  <a:t> and </a:t>
                </a:r>
                <a14:m>
                  <m:oMath xmlns:m="http://schemas.openxmlformats.org/officeDocument/2006/math">
                    <m:acc>
                      <m:accPr>
                        <m:chr m:val="̂"/>
                        <m:ctrlPr>
                          <a:rPr lang="el-GR" b="1" i="1" smtClean="0">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𝜦</m:t>
                        </m:r>
                      </m:e>
                    </m:acc>
                  </m:oMath>
                </a14:m>
                <a:r>
                  <a:rPr lang="en-US" b="1" dirty="0"/>
                  <a:t> , </a:t>
                </a:r>
                <a:r>
                  <a:rPr lang="en-US" sz="1800" b="1" dirty="0">
                    <a:effectLst/>
                    <a:latin typeface="ACaslonPro"/>
                  </a:rPr>
                  <a:t>that commute with the Hamiltonian (</a:t>
                </a:r>
                <a14:m>
                  <m:oMath xmlns:m="http://schemas.openxmlformats.org/officeDocument/2006/math">
                    <m:d>
                      <m:dPr>
                        <m:begChr m:val="["/>
                        <m:endChr m:val="]"/>
                        <m:ctrlPr>
                          <a:rPr lang="en-US" b="1" i="1" smtClean="0">
                            <a:latin typeface="Cambria Math" panose="02040503050406030204" pitchFamily="18" charset="0"/>
                          </a:rPr>
                        </m:ctrlPr>
                      </m:dPr>
                      <m:e>
                        <m:acc>
                          <m:accPr>
                            <m:chr m:val="̂"/>
                            <m:ctrlPr>
                              <a:rPr lang="en-US" b="1" i="1">
                                <a:latin typeface="Cambria Math" panose="02040503050406030204" pitchFamily="18" charset="0"/>
                              </a:rPr>
                            </m:ctrlPr>
                          </m:accPr>
                          <m:e>
                            <m:r>
                              <a:rPr lang="en-US" b="1" i="1" smtClean="0">
                                <a:latin typeface="Cambria Math" panose="02040503050406030204" pitchFamily="18" charset="0"/>
                              </a:rPr>
                              <m:t>𝑯</m:t>
                            </m:r>
                          </m:e>
                        </m:acc>
                        <m:r>
                          <a:rPr lang="en-US" b="1" i="1" smtClean="0">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𝑸</m:t>
                            </m:r>
                          </m:e>
                        </m:acc>
                      </m:e>
                    </m:d>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d>
                      <m:dPr>
                        <m:begChr m:val="["/>
                        <m:endChr m:val="]"/>
                        <m:ctrlPr>
                          <a:rPr lang="en-US" b="1" i="1">
                            <a:latin typeface="Cambria Math" panose="02040503050406030204" pitchFamily="18" charset="0"/>
                          </a:rPr>
                        </m:ctrlPr>
                      </m:dPr>
                      <m:e>
                        <m:acc>
                          <m:accPr>
                            <m:chr m:val="̂"/>
                            <m:ctrlPr>
                              <a:rPr lang="en-US" b="1" i="1">
                                <a:latin typeface="Cambria Math" panose="02040503050406030204" pitchFamily="18" charset="0"/>
                              </a:rPr>
                            </m:ctrlPr>
                          </m:accPr>
                          <m:e>
                            <m:r>
                              <a:rPr lang="en-US" b="1" i="1">
                                <a:latin typeface="Cambria Math" panose="02040503050406030204" pitchFamily="18" charset="0"/>
                              </a:rPr>
                              <m:t>𝑯</m:t>
                            </m:r>
                          </m:e>
                        </m:acc>
                        <m:r>
                          <a:rPr lang="en-US" b="1" i="1">
                            <a:latin typeface="Cambria Math" panose="02040503050406030204" pitchFamily="18" charset="0"/>
                          </a:rPr>
                          <m:t>,</m:t>
                        </m:r>
                        <m:acc>
                          <m:accPr>
                            <m:chr m:val="̂"/>
                            <m:ctrlPr>
                              <a:rPr lang="en-US" b="1" i="1">
                                <a:latin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𝜦</m:t>
                            </m:r>
                          </m:e>
                        </m:acc>
                      </m:e>
                    </m:d>
                    <m:r>
                      <a:rPr lang="en-US" b="1" i="1">
                        <a:latin typeface="Cambria Math" panose="02040503050406030204" pitchFamily="18" charset="0"/>
                      </a:rPr>
                      <m:t>=</m:t>
                    </m:r>
                    <m:r>
                      <a:rPr lang="en-US" b="1" i="1">
                        <a:latin typeface="Cambria Math" panose="02040503050406030204" pitchFamily="18" charset="0"/>
                      </a:rPr>
                      <m:t>𝟎</m:t>
                    </m:r>
                  </m:oMath>
                </a14:m>
                <a:r>
                  <a:rPr lang="en-US" sz="1800" b="1" dirty="0">
                    <a:effectLst/>
                    <a:latin typeface="ACaslonPro"/>
                  </a:rPr>
                  <a:t>) </a:t>
                </a:r>
                <a:r>
                  <a:rPr lang="en-US" b="1" dirty="0"/>
                  <a:t>but do not commute with each other (</a:t>
                </a:r>
                <a14:m>
                  <m:oMath xmlns:m="http://schemas.openxmlformats.org/officeDocument/2006/math">
                    <m:d>
                      <m:dPr>
                        <m:begChr m:val="["/>
                        <m:endChr m:val="]"/>
                        <m:ctrlPr>
                          <a:rPr lang="en-US" b="1" i="1">
                            <a:latin typeface="Cambria Math" panose="02040503050406030204" pitchFamily="18" charset="0"/>
                          </a:rPr>
                        </m:ctrlPr>
                      </m:dPr>
                      <m:e>
                        <m:acc>
                          <m:accPr>
                            <m:chr m:val="̂"/>
                            <m:ctrlPr>
                              <a:rPr lang="el-GR" b="1" i="1">
                                <a:latin typeface="Cambria Math" panose="02040503050406030204" pitchFamily="18" charset="0"/>
                                <a:ea typeface="Cambria Math" panose="02040503050406030204" pitchFamily="18" charset="0"/>
                              </a:rPr>
                            </m:ctrlPr>
                          </m:accPr>
                          <m:e>
                            <m:r>
                              <a:rPr lang="el-GR" b="1" i="1">
                                <a:latin typeface="Cambria Math" panose="02040503050406030204" pitchFamily="18" charset="0"/>
                                <a:ea typeface="Cambria Math" panose="02040503050406030204" pitchFamily="18" charset="0"/>
                              </a:rPr>
                              <m:t>𝜦</m:t>
                            </m:r>
                          </m:e>
                        </m:acc>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𝑸</m:t>
                            </m:r>
                          </m:e>
                        </m:acc>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b="1" dirty="0"/>
                  <a:t>), then degeneracy in the energy spectrum is inevitable</a:t>
                </a:r>
                <a:r>
                  <a:rPr lang="en-US" dirty="0"/>
                  <a:t>. </a:t>
                </a:r>
              </a:p>
              <a:p>
                <a:endParaRPr lang="en-US" dirty="0"/>
              </a:p>
              <a:p>
                <a:r>
                  <a:rPr lang="en-US" dirty="0"/>
                  <a:t>For example, consider </a:t>
                </a:r>
                <a14:m>
                  <m:oMath xmlns:m="http://schemas.openxmlformats.org/officeDocument/2006/math">
                    <m:r>
                      <a:rPr lang="en-US" sz="1800" b="0" i="0" smtClean="0">
                        <a:effectLst/>
                        <a:latin typeface="Cambria Math" panose="02040503050406030204" pitchFamily="18" charset="0"/>
                      </a:rPr>
                      <m:t>|</m:t>
                    </m:r>
                    <m:d>
                      <m:dPr>
                        <m:begChr m:val=""/>
                        <m:endChr m:val="⟩"/>
                        <m:ctrlPr>
                          <a:rPr lang="en-US" sz="1800" i="1" smtClean="0">
                            <a:effectLst/>
                            <a:latin typeface="Cambria Math" panose="02040503050406030204" pitchFamily="18" charset="0"/>
                          </a:rPr>
                        </m:ctrlPr>
                      </m:dPr>
                      <m:e>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𝑛</m:t>
                            </m:r>
                          </m:sub>
                        </m:sSub>
                      </m:e>
                    </m:d>
                  </m:oMath>
                </a14:m>
                <a:r>
                  <a:rPr lang="en-US" dirty="0"/>
                  <a:t> eigenstate of both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𝐻</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𝑄</m:t>
                        </m:r>
                      </m:e>
                    </m:acc>
                  </m:oMath>
                </a14:m>
                <a:r>
                  <a:rPr lang="en-US" dirty="0"/>
                  <a:t> with eigenvalues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𝑚</m:t>
                        </m:r>
                      </m:sub>
                    </m:sSub>
                  </m:oMath>
                </a14:m>
                <a:r>
                  <a:rPr lang="en-US" dirty="0"/>
                  <a:t> respectively.  Since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𝐻</m:t>
                        </m:r>
                      </m:e>
                    </m:acc>
                  </m:oMath>
                </a14:m>
                <a:r>
                  <a:rPr lang="en-US" dirty="0"/>
                  <a:t> and </a:t>
                </a:r>
                <a14:m>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Λ</m:t>
                        </m:r>
                      </m:e>
                    </m:acc>
                  </m:oMath>
                </a14:m>
                <a:r>
                  <a:rPr lang="en-US" dirty="0"/>
                  <a:t> commute, the state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𝑔</m:t>
                        </m:r>
                      </m:e>
                    </m:d>
                    <m:r>
                      <a:rPr lang="en-US" b="0" i="1" smtClean="0">
                        <a:latin typeface="Cambria Math" panose="02040503050406030204" pitchFamily="18" charset="0"/>
                      </a:rPr>
                      <m:t>=</m:t>
                    </m:r>
                  </m:oMath>
                </a14:m>
                <a:r>
                  <a:rPr lang="en-US" dirty="0"/>
                  <a:t> </a:t>
                </a:r>
                <a14:m>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Λ</m:t>
                        </m:r>
                      </m:e>
                    </m:acc>
                  </m:oMath>
                </a14:m>
                <a:r>
                  <a:rPr lang="en-US" dirty="0"/>
                  <a:t>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sub>
                        </m:sSub>
                      </m:e>
                    </m:d>
                  </m:oMath>
                </a14:m>
                <a:r>
                  <a:rPr lang="en-US" dirty="0"/>
                  <a:t> is also an eigenstate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𝐻</m:t>
                        </m:r>
                      </m:e>
                    </m:acc>
                  </m:oMath>
                </a14:m>
                <a:r>
                  <a:rPr lang="en-US" dirty="0"/>
                  <a:t> with eigenvalue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oMath>
                </a14:m>
                <a:r>
                  <a:rPr lang="en-US" dirty="0"/>
                  <a:t>.</a:t>
                </a:r>
              </a:p>
              <a:p>
                <a:r>
                  <a:rPr lang="en-US" dirty="0"/>
                  <a:t>But </a:t>
                </a:r>
                <a14:m>
                  <m:oMath xmlns:m="http://schemas.openxmlformats.org/officeDocument/2006/math">
                    <m:acc>
                      <m:accPr>
                        <m:chr m:val="̂"/>
                        <m:ctrlPr>
                          <a:rPr lang="en-US" sz="1800" i="1" smtClean="0">
                            <a:effectLst/>
                            <a:latin typeface="Cambria Math" panose="02040503050406030204" pitchFamily="18" charset="0"/>
                          </a:rPr>
                        </m:ctrlPr>
                      </m:accPr>
                      <m:e>
                        <m:r>
                          <a:rPr lang="en-US" sz="1800" b="0" i="1" smtClean="0">
                            <a:effectLst/>
                            <a:latin typeface="Cambria Math" panose="02040503050406030204" pitchFamily="18" charset="0"/>
                          </a:rPr>
                          <m:t>𝑄</m:t>
                        </m:r>
                      </m:e>
                    </m:acc>
                  </m:oMath>
                </a14:m>
                <a:r>
                  <a:rPr lang="en-US" dirty="0"/>
                  <a:t> and </a:t>
                </a:r>
                <a14:m>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Λ</m:t>
                        </m:r>
                      </m:e>
                    </m:acc>
                  </m:oMath>
                </a14:m>
                <a:r>
                  <a:rPr lang="en-US" dirty="0"/>
                  <a:t> do not commute, there is no complete set of simultaneous eigenstates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𝐻</m:t>
                        </m:r>
                      </m:e>
                    </m:acc>
                    <m:r>
                      <a:rPr lang="en-US" b="0" i="0"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𝑄</m:t>
                        </m:r>
                      </m:e>
                    </m:acc>
                  </m:oMath>
                </a14:m>
                <a:r>
                  <a:rPr lang="en-US" dirty="0"/>
                  <a:t> and </a:t>
                </a:r>
                <a14:m>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Λ</m:t>
                        </m:r>
                      </m:e>
                    </m:acc>
                  </m:oMath>
                </a14:m>
                <a:r>
                  <a:rPr lang="en-US" dirty="0"/>
                  <a:t>. Therefore, there must be </a:t>
                </a:r>
              </a:p>
              <a:p>
                <a:r>
                  <a:rPr lang="en-US" dirty="0"/>
                  <a:t>some </a:t>
                </a:r>
                <a14:m>
                  <m:oMath xmlns:m="http://schemas.openxmlformats.org/officeDocument/2006/math">
                    <m:r>
                      <a:rPr lang="en-US" smtClean="0">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l-GR" i="1" smtClean="0">
                            <a:latin typeface="Cambria Math" panose="02040503050406030204" pitchFamily="18" charset="0"/>
                            <a:ea typeface="Cambria Math" panose="02040503050406030204" pitchFamily="18" charset="0"/>
                          </a:rPr>
                          <m:t>ψ</m:t>
                        </m:r>
                      </m:e>
                    </m:d>
                  </m:oMath>
                </a14:m>
                <a:r>
                  <a:rPr lang="en-US" dirty="0"/>
                  <a:t> such that </a:t>
                </a:r>
                <a14:m>
                  <m:oMath xmlns:m="http://schemas.openxmlformats.org/officeDocument/2006/math">
                    <m:acc>
                      <m:accPr>
                        <m:chr m:val="̂"/>
                        <m:ctrlPr>
                          <a:rPr lang="el-GR" i="1">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Λ</m:t>
                        </m:r>
                      </m:e>
                    </m:acc>
                  </m:oMath>
                </a14:m>
                <a:r>
                  <a:rPr lang="en-US" dirty="0"/>
                  <a:t>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ψ</m:t>
                        </m:r>
                      </m:e>
                    </m:d>
                  </m:oMath>
                </a14:m>
                <a:r>
                  <a:rPr lang="en-US" dirty="0"/>
                  <a:t> is distinct from </a:t>
                </a:r>
                <a14:m>
                  <m:oMath xmlns:m="http://schemas.openxmlformats.org/officeDocument/2006/math">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ψ</m:t>
                        </m:r>
                      </m:e>
                    </m:d>
                  </m:oMath>
                </a14:m>
                <a:r>
                  <a:rPr lang="en-US" dirty="0"/>
                  <a:t> meaning that the energy level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oMath>
                </a14:m>
                <a:r>
                  <a:rPr lang="en-US" dirty="0"/>
                  <a:t> is at least doubly degenerate. </a:t>
                </a:r>
              </a:p>
              <a:p>
                <a:r>
                  <a:rPr lang="en-US" i="1" dirty="0">
                    <a:highlight>
                      <a:srgbClr val="FFFF00"/>
                    </a:highlight>
                  </a:rPr>
                  <a:t>The presence of multiple non-commuting symmetry operators guarantees degeneracy of the energy spectrum</a:t>
                </a:r>
                <a:r>
                  <a:rPr lang="en-US" dirty="0"/>
                  <a:t>. </a:t>
                </a:r>
              </a:p>
            </p:txBody>
          </p:sp>
        </mc:Choice>
        <mc:Fallback>
          <p:sp>
            <p:nvSpPr>
              <p:cNvPr id="4" name="TextBox 3">
                <a:extLst>
                  <a:ext uri="{FF2B5EF4-FFF2-40B4-BE49-F238E27FC236}">
                    <a16:creationId xmlns:a16="http://schemas.microsoft.com/office/drawing/2014/main" id="{C4DAE1DB-7BB3-EAB8-EE3F-C7D85378A852}"/>
                  </a:ext>
                </a:extLst>
              </p:cNvPr>
              <p:cNvSpPr txBox="1">
                <a:spLocks noRot="1" noChangeAspect="1" noMove="1" noResize="1" noEditPoints="1" noAdjustHandles="1" noChangeArrowheads="1" noChangeShapeType="1" noTextEdit="1"/>
              </p:cNvSpPr>
              <p:nvPr/>
            </p:nvSpPr>
            <p:spPr>
              <a:xfrm>
                <a:off x="231531" y="1121647"/>
                <a:ext cx="11813931" cy="5428153"/>
              </a:xfrm>
              <a:prstGeom prst="rect">
                <a:avLst/>
              </a:prstGeom>
              <a:blipFill>
                <a:blip r:embed="rId2"/>
                <a:stretch>
                  <a:fillRect l="-430" t="-467" r="-322" b="-6542"/>
                </a:stretch>
              </a:blipFill>
            </p:spPr>
            <p:txBody>
              <a:bodyPr/>
              <a:lstStyle/>
              <a:p>
                <a:r>
                  <a:rPr lang="en-US">
                    <a:noFill/>
                  </a:rPr>
                  <a:t> </a:t>
                </a:r>
              </a:p>
            </p:txBody>
          </p:sp>
        </mc:Fallback>
      </mc:AlternateContent>
    </p:spTree>
    <p:extLst>
      <p:ext uri="{BB962C8B-B14F-4D97-AF65-F5344CB8AC3E}">
        <p14:creationId xmlns:p14="http://schemas.microsoft.com/office/powerpoint/2010/main" val="261450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2FAB11-E763-1EEB-FA31-FF9FBDF75580}"/>
                  </a:ext>
                </a:extLst>
              </p:cNvPr>
              <p:cNvSpPr txBox="1"/>
              <p:nvPr/>
            </p:nvSpPr>
            <p:spPr>
              <a:xfrm>
                <a:off x="231530" y="1118775"/>
                <a:ext cx="10814006" cy="1513043"/>
              </a:xfrm>
              <a:prstGeom prst="rect">
                <a:avLst/>
              </a:prstGeom>
              <a:noFill/>
            </p:spPr>
            <p:txBody>
              <a:bodyPr wrap="square">
                <a:spAutoFit/>
              </a:bodyPr>
              <a:lstStyle/>
              <a:p>
                <a:r>
                  <a:rPr lang="en-US" sz="1800" dirty="0">
                    <a:effectLst/>
                    <a:latin typeface="ACaslonPro"/>
                  </a:rPr>
                  <a:t>The following example shows exactly how much degeneracy is explained by rotational invariance.</a:t>
                </a:r>
              </a:p>
              <a:p>
                <a:endParaRPr lang="en-US" sz="1800" dirty="0">
                  <a:effectLst/>
                  <a:latin typeface="ACaslonPro"/>
                </a:endParaRPr>
              </a:p>
              <a:p>
                <a:r>
                  <a:rPr lang="en-US" sz="1800" dirty="0">
                    <a:effectLst/>
                    <a:latin typeface="ACaslonPro"/>
                  </a:rPr>
                  <a:t>Consider an eigenstate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𝑛𝑙𝑚</m:t>
                        </m:r>
                      </m:sub>
                    </m:sSub>
                    <m:r>
                      <a:rPr lang="en-US" i="1">
                        <a:latin typeface="Cambria Math" panose="02040503050406030204" pitchFamily="18" charset="0"/>
                      </a:rPr>
                      <m:t> </m:t>
                    </m:r>
                  </m:oMath>
                </a14:m>
                <a:r>
                  <a:rPr lang="en-US" sz="1800" dirty="0">
                    <a:effectLst/>
                    <a:latin typeface="ACaslonPro"/>
                  </a:rPr>
                  <a:t>of a central potential, </a:t>
                </a:r>
                <a:r>
                  <a:rPr lang="en-US" dirty="0"/>
                  <a:t>with energy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i="1">
                            <a:latin typeface="Cambria Math" panose="02040503050406030204" pitchFamily="18" charset="0"/>
                          </a:rPr>
                          <m:t>𝑛</m:t>
                        </m:r>
                      </m:sub>
                    </m:sSub>
                  </m:oMath>
                </a14:m>
                <a:r>
                  <a:rPr lang="en-US" dirty="0"/>
                  <a:t>. For a central potential, the Hamiltonian commutes with any component of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𝑳</m:t>
                        </m:r>
                      </m:e>
                    </m:acc>
                  </m:oMath>
                </a14:m>
                <a:r>
                  <a:rPr lang="en-US" dirty="0"/>
                  <a:t> and therefore also with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𝐿</m:t>
                            </m:r>
                          </m:e>
                        </m:acc>
                      </m:e>
                      <m:sub>
                        <m:r>
                          <a:rPr lang="en-US" b="0" i="1" smtClean="0">
                            <a:latin typeface="Cambria Math" panose="02040503050406030204" pitchFamily="18" charset="0"/>
                          </a:rPr>
                          <m:t>+</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b="0" i="1" smtClean="0">
                            <a:latin typeface="Cambria Math" panose="02040503050406030204" pitchFamily="18" charset="0"/>
                          </a:rPr>
                          <m:t>−</m:t>
                        </m:r>
                      </m:sub>
                    </m:sSub>
                  </m:oMath>
                </a14:m>
                <a:r>
                  <a:rPr lang="en-US" dirty="0"/>
                  <a:t> where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b="0" i="1" smtClean="0">
                            <a:latin typeface="Cambria Math" panose="02040503050406030204" pitchFamily="18" charset="0"/>
                          </a:rPr>
                          <m:t>𝑥</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oMath>
                </a14:m>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b="0" i="1" smtClean="0">
                            <a:latin typeface="Cambria Math" panose="02040503050406030204" pitchFamily="18" charset="0"/>
                          </a:rPr>
                          <m:t>𝑦</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𝐻</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ea typeface="Cambria Math" panose="02040503050406030204" pitchFamily="18" charset="0"/>
                              </a:rPr>
                              <m:t>±</m:t>
                            </m:r>
                          </m:sub>
                        </m:sSub>
                      </m:e>
                    </m:d>
                    <m:r>
                      <a:rPr lang="en-US" i="1">
                        <a:latin typeface="Cambria Math" panose="02040503050406030204" pitchFamily="18" charset="0"/>
                      </a:rPr>
                      <m:t>=0 </m:t>
                    </m:r>
                  </m:oMath>
                </a14:m>
                <a:endParaRPr lang="en-US" dirty="0"/>
              </a:p>
              <a:p>
                <a:r>
                  <a:rPr lang="en-US" dirty="0"/>
                  <a:t>The eigenstates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𝑛𝑙𝑚</m:t>
                        </m:r>
                        <m:r>
                          <a:rPr lang="en-US" b="0" i="1" smtClean="0">
                            <a:latin typeface="Cambria Math" panose="02040503050406030204" pitchFamily="18" charset="0"/>
                          </a:rPr>
                          <m:t>+1</m:t>
                        </m:r>
                      </m:sub>
                    </m:sSub>
                  </m:oMath>
                </a14:m>
                <a:r>
                  <a:rPr lang="en-US" dirty="0"/>
                  <a:t> are necessarily eigenstates with the same energy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𝑛𝑙𝑚</m:t>
                        </m:r>
                      </m:sub>
                    </m:sSub>
                  </m:oMath>
                </a14:m>
                <a:r>
                  <a:rPr lang="en-US" dirty="0"/>
                  <a:t>. In fact</a:t>
                </a:r>
              </a:p>
            </p:txBody>
          </p:sp>
        </mc:Choice>
        <mc:Fallback xmlns="">
          <p:sp>
            <p:nvSpPr>
              <p:cNvPr id="4" name="TextBox 3">
                <a:extLst>
                  <a:ext uri="{FF2B5EF4-FFF2-40B4-BE49-F238E27FC236}">
                    <a16:creationId xmlns:a16="http://schemas.microsoft.com/office/drawing/2014/main" id="{FA2FAB11-E763-1EEB-FA31-FF9FBDF75580}"/>
                  </a:ext>
                </a:extLst>
              </p:cNvPr>
              <p:cNvSpPr txBox="1">
                <a:spLocks noRot="1" noChangeAspect="1" noMove="1" noResize="1" noEditPoints="1" noAdjustHandles="1" noChangeArrowheads="1" noChangeShapeType="1" noTextEdit="1"/>
              </p:cNvSpPr>
              <p:nvPr/>
            </p:nvSpPr>
            <p:spPr>
              <a:xfrm>
                <a:off x="231530" y="1118775"/>
                <a:ext cx="10814006" cy="1513043"/>
              </a:xfrm>
              <a:prstGeom prst="rect">
                <a:avLst/>
              </a:prstGeom>
              <a:blipFill>
                <a:blip r:embed="rId2"/>
                <a:stretch>
                  <a:fillRect l="-469" t="-2500" b="-5833"/>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E8364D8-6568-8FDC-2ECF-AFA843611E68}"/>
              </a:ext>
            </a:extLst>
          </p:cNvPr>
          <p:cNvSpPr txBox="1">
            <a:spLocks/>
          </p:cNvSpPr>
          <p:nvPr/>
        </p:nvSpPr>
        <p:spPr>
          <a:xfrm>
            <a:off x="23153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Degeneracy: example</a:t>
            </a:r>
          </a:p>
        </p:txBody>
      </p:sp>
      <p:pic>
        <p:nvPicPr>
          <p:cNvPr id="9" name="Picture 8" descr="A black text on a white background&#10;&#10;Description automatically generated">
            <a:extLst>
              <a:ext uri="{FF2B5EF4-FFF2-40B4-BE49-F238E27FC236}">
                <a16:creationId xmlns:a16="http://schemas.microsoft.com/office/drawing/2014/main" id="{DB2EFA24-0E67-9716-AA7B-412981BCD104}"/>
              </a:ext>
            </a:extLst>
          </p:cNvPr>
          <p:cNvPicPr>
            <a:picLocks noChangeAspect="1"/>
          </p:cNvPicPr>
          <p:nvPr/>
        </p:nvPicPr>
        <p:blipFill>
          <a:blip r:embed="rId3"/>
          <a:stretch>
            <a:fillRect/>
          </a:stretch>
        </p:blipFill>
        <p:spPr>
          <a:xfrm>
            <a:off x="231530" y="2663101"/>
            <a:ext cx="3412757" cy="765899"/>
          </a:xfrm>
          <a:prstGeom prst="rect">
            <a:avLst/>
          </a:prstGeom>
        </p:spPr>
      </p:pic>
      <p:pic>
        <p:nvPicPr>
          <p:cNvPr id="11" name="Picture 10">
            <a:extLst>
              <a:ext uri="{FF2B5EF4-FFF2-40B4-BE49-F238E27FC236}">
                <a16:creationId xmlns:a16="http://schemas.microsoft.com/office/drawing/2014/main" id="{CFD5643A-ED12-BF14-14B7-F3DD6DA31C4A}"/>
              </a:ext>
            </a:extLst>
          </p:cNvPr>
          <p:cNvPicPr>
            <a:picLocks noChangeAspect="1"/>
          </p:cNvPicPr>
          <p:nvPr/>
        </p:nvPicPr>
        <p:blipFill>
          <a:blip r:embed="rId4"/>
          <a:stretch>
            <a:fillRect/>
          </a:stretch>
        </p:blipFill>
        <p:spPr>
          <a:xfrm>
            <a:off x="4870517" y="2755900"/>
            <a:ext cx="5511800" cy="673100"/>
          </a:xfrm>
          <a:prstGeom prst="rect">
            <a:avLst/>
          </a:prstGeom>
        </p:spPr>
      </p:pic>
      <p:sp>
        <p:nvSpPr>
          <p:cNvPr id="12" name="Right Arrow 11">
            <a:extLst>
              <a:ext uri="{FF2B5EF4-FFF2-40B4-BE49-F238E27FC236}">
                <a16:creationId xmlns:a16="http://schemas.microsoft.com/office/drawing/2014/main" id="{1344CA63-21B0-DAF2-ED5B-39D216BF03BE}"/>
              </a:ext>
            </a:extLst>
          </p:cNvPr>
          <p:cNvSpPr/>
          <p:nvPr/>
        </p:nvSpPr>
        <p:spPr>
          <a:xfrm>
            <a:off x="4050459" y="2935866"/>
            <a:ext cx="413886" cy="313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and white math equation&#10;&#10;Description automatically generated">
            <a:extLst>
              <a:ext uri="{FF2B5EF4-FFF2-40B4-BE49-F238E27FC236}">
                <a16:creationId xmlns:a16="http://schemas.microsoft.com/office/drawing/2014/main" id="{AD33A81F-DD7D-D98A-3B29-C6A953DF004D}"/>
              </a:ext>
            </a:extLst>
          </p:cNvPr>
          <p:cNvPicPr>
            <a:picLocks noChangeAspect="1"/>
          </p:cNvPicPr>
          <p:nvPr/>
        </p:nvPicPr>
        <p:blipFill>
          <a:blip r:embed="rId5"/>
          <a:stretch>
            <a:fillRect/>
          </a:stretch>
        </p:blipFill>
        <p:spPr>
          <a:xfrm>
            <a:off x="284793" y="3915034"/>
            <a:ext cx="3352800" cy="622300"/>
          </a:xfrm>
          <a:prstGeom prst="rect">
            <a:avLst/>
          </a:prstGeom>
        </p:spPr>
      </p:pic>
      <p:sp>
        <p:nvSpPr>
          <p:cNvPr id="15" name="Right Arrow 14">
            <a:extLst>
              <a:ext uri="{FF2B5EF4-FFF2-40B4-BE49-F238E27FC236}">
                <a16:creationId xmlns:a16="http://schemas.microsoft.com/office/drawing/2014/main" id="{A0B8B453-100D-7D1A-14E8-EBA583E0AFE8}"/>
              </a:ext>
            </a:extLst>
          </p:cNvPr>
          <p:cNvSpPr/>
          <p:nvPr/>
        </p:nvSpPr>
        <p:spPr>
          <a:xfrm rot="9679786">
            <a:off x="4011223" y="3552833"/>
            <a:ext cx="413886" cy="3131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2D453FE-1311-48FD-1330-0C38F1DFE6BB}"/>
              </a:ext>
            </a:extLst>
          </p:cNvPr>
          <p:cNvPicPr>
            <a:picLocks noChangeAspect="1"/>
          </p:cNvPicPr>
          <p:nvPr/>
        </p:nvPicPr>
        <p:blipFill>
          <a:blip r:embed="rId6"/>
          <a:stretch>
            <a:fillRect/>
          </a:stretch>
        </p:blipFill>
        <p:spPr>
          <a:xfrm>
            <a:off x="5613292" y="4107343"/>
            <a:ext cx="3047799" cy="377047"/>
          </a:xfrm>
          <a:prstGeom prst="rect">
            <a:avLst/>
          </a:prstGeom>
        </p:spPr>
      </p:pic>
      <p:sp>
        <p:nvSpPr>
          <p:cNvPr id="18" name="TextBox 17">
            <a:extLst>
              <a:ext uri="{FF2B5EF4-FFF2-40B4-BE49-F238E27FC236}">
                <a16:creationId xmlns:a16="http://schemas.microsoft.com/office/drawing/2014/main" id="{DB3C1897-CD52-6D8B-E90C-415E2E490145}"/>
              </a:ext>
            </a:extLst>
          </p:cNvPr>
          <p:cNvSpPr txBox="1"/>
          <p:nvPr/>
        </p:nvSpPr>
        <p:spPr>
          <a:xfrm>
            <a:off x="4218166" y="4107343"/>
            <a:ext cx="6963638" cy="369332"/>
          </a:xfrm>
          <a:prstGeom prst="rect">
            <a:avLst/>
          </a:prstGeom>
          <a:noFill/>
        </p:spPr>
        <p:txBody>
          <a:bodyPr wrap="none" rtlCol="0">
            <a:spAutoFit/>
          </a:bodyPr>
          <a:lstStyle/>
          <a:p>
            <a:r>
              <a:rPr lang="en-US" dirty="0"/>
              <a:t>The constant                                                             is canceled on both sides</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1C10AEB5-F13D-E838-2F0A-53C5B4BA82CD}"/>
                  </a:ext>
                </a:extLst>
              </p:cNvPr>
              <p:cNvSpPr txBox="1"/>
              <p:nvPr/>
            </p:nvSpPr>
            <p:spPr>
              <a:xfrm>
                <a:off x="231530" y="4782317"/>
                <a:ext cx="11878573" cy="1200329"/>
              </a:xfrm>
              <a:prstGeom prst="rect">
                <a:avLst/>
              </a:prstGeom>
              <a:noFill/>
            </p:spPr>
            <p:txBody>
              <a:bodyPr wrap="none" rtlCol="0">
                <a:spAutoFit/>
              </a:bodyPr>
              <a:lstStyle/>
              <a:p>
                <a:r>
                  <a:rPr lang="en-US" sz="1800" dirty="0">
                    <a:effectLst/>
                    <a:latin typeface="ACaslonPro"/>
                  </a:rPr>
                  <a:t>This argument could obviously be repeated to show that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𝑛𝑙𝑚</m:t>
                        </m:r>
                        <m:r>
                          <a:rPr lang="en-US" b="0" i="1" smtClean="0">
                            <a:latin typeface="Cambria Math" panose="02040503050406030204" pitchFamily="18" charset="0"/>
                          </a:rPr>
                          <m:t>+2</m:t>
                        </m:r>
                      </m:sub>
                    </m:sSub>
                  </m:oMath>
                </a14:m>
                <a:r>
                  <a:rPr lang="en-US" dirty="0"/>
                  <a:t> has the same energy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𝑛𝑙𝑚</m:t>
                        </m:r>
                        <m:r>
                          <a:rPr lang="en-US" i="1">
                            <a:latin typeface="Cambria Math" panose="02040503050406030204" pitchFamily="18" charset="0"/>
                          </a:rPr>
                          <m:t>+1</m:t>
                        </m:r>
                      </m:sub>
                    </m:sSub>
                  </m:oMath>
                </a14:m>
                <a:r>
                  <a:rPr lang="en-US" dirty="0"/>
                  <a:t> and so on until you’ve </a:t>
                </a:r>
              </a:p>
              <a:p>
                <a:r>
                  <a:rPr lang="en-US" dirty="0"/>
                  <a:t>exhausted the ladder of states. Therefore, </a:t>
                </a:r>
                <a:r>
                  <a:rPr lang="en-US" i="1" dirty="0">
                    <a:highlight>
                      <a:srgbClr val="FFFF00"/>
                    </a:highlight>
                  </a:rPr>
                  <a:t>rotational invariance explains why states which differ only in the quantum number </a:t>
                </a:r>
              </a:p>
              <a:p>
                <a:r>
                  <a:rPr lang="en-US" i="1" dirty="0">
                    <a:highlight>
                      <a:srgbClr val="FFFF00"/>
                    </a:highlight>
                  </a:rPr>
                  <a:t>m have the same energy</a:t>
                </a:r>
                <a:r>
                  <a:rPr lang="en-US" dirty="0">
                    <a:highlight>
                      <a:srgbClr val="FFFF00"/>
                    </a:highlight>
                  </a:rPr>
                  <a:t>, and since there are </a:t>
                </a:r>
                <a14:m>
                  <m:oMath xmlns:m="http://schemas.openxmlformats.org/officeDocument/2006/math">
                    <m:r>
                      <a:rPr lang="en-US" i="1" dirty="0" smtClean="0">
                        <a:highlight>
                          <a:srgbClr val="FFFF00"/>
                        </a:highlight>
                        <a:latin typeface="Cambria Math" panose="02040503050406030204" pitchFamily="18" charset="0"/>
                      </a:rPr>
                      <m:t>2</m:t>
                    </m:r>
                    <m:r>
                      <a:rPr lang="en-US" i="1" dirty="0" smtClean="0">
                        <a:highlight>
                          <a:srgbClr val="FFFF00"/>
                        </a:highlight>
                        <a:latin typeface="Cambria Math" panose="02040503050406030204" pitchFamily="18" charset="0"/>
                      </a:rPr>
                      <m:t>𝑙</m:t>
                    </m:r>
                    <m:r>
                      <a:rPr lang="en-US" i="1" dirty="0" smtClean="0">
                        <a:highlight>
                          <a:srgbClr val="FFFF00"/>
                        </a:highlight>
                        <a:latin typeface="Cambria Math" panose="02040503050406030204" pitchFamily="18" charset="0"/>
                      </a:rPr>
                      <m:t>+1</m:t>
                    </m:r>
                  </m:oMath>
                </a14:m>
                <a:r>
                  <a:rPr lang="en-US" dirty="0">
                    <a:highlight>
                      <a:srgbClr val="FFFF00"/>
                    </a:highlight>
                  </a:rPr>
                  <a:t> different values of </a:t>
                </a:r>
                <a:r>
                  <a:rPr lang="en-US" i="1" dirty="0">
                    <a:highlight>
                      <a:srgbClr val="FFFF00"/>
                    </a:highlight>
                  </a:rPr>
                  <a:t>m, </a:t>
                </a:r>
                <a14:m>
                  <m:oMath xmlns:m="http://schemas.openxmlformats.org/officeDocument/2006/math">
                    <m:r>
                      <a:rPr lang="en-US" i="1" dirty="0">
                        <a:highlight>
                          <a:srgbClr val="FFFF00"/>
                        </a:highlight>
                        <a:latin typeface="Cambria Math" panose="02040503050406030204" pitchFamily="18" charset="0"/>
                      </a:rPr>
                      <m:t>2</m:t>
                    </m:r>
                    <m:r>
                      <a:rPr lang="en-US" i="1" dirty="0">
                        <a:highlight>
                          <a:srgbClr val="FFFF00"/>
                        </a:highlight>
                        <a:latin typeface="Cambria Math" panose="02040503050406030204" pitchFamily="18" charset="0"/>
                      </a:rPr>
                      <m:t>𝑙</m:t>
                    </m:r>
                    <m:r>
                      <a:rPr lang="en-US" i="1" dirty="0">
                        <a:highlight>
                          <a:srgbClr val="FFFF00"/>
                        </a:highlight>
                        <a:latin typeface="Cambria Math" panose="02040503050406030204" pitchFamily="18" charset="0"/>
                      </a:rPr>
                      <m:t>+1</m:t>
                    </m:r>
                  </m:oMath>
                </a14:m>
                <a:r>
                  <a:rPr lang="en-US" i="1" dirty="0">
                    <a:highlight>
                      <a:srgbClr val="FFFF00"/>
                    </a:highlight>
                  </a:rPr>
                  <a:t> </a:t>
                </a:r>
                <a:r>
                  <a:rPr lang="en-US" dirty="0">
                    <a:highlight>
                      <a:srgbClr val="FFFF00"/>
                    </a:highlight>
                  </a:rPr>
                  <a:t>is the “normal” degeneracy for energies </a:t>
                </a:r>
              </a:p>
              <a:p>
                <a:r>
                  <a:rPr lang="en-US" dirty="0">
                    <a:highlight>
                      <a:srgbClr val="FFFF00"/>
                    </a:highlight>
                  </a:rPr>
                  <a:t>in a central potential: </a:t>
                </a:r>
              </a:p>
            </p:txBody>
          </p:sp>
        </mc:Choice>
        <mc:Fallback>
          <p:sp>
            <p:nvSpPr>
              <p:cNvPr id="19" name="TextBox 18">
                <a:extLst>
                  <a:ext uri="{FF2B5EF4-FFF2-40B4-BE49-F238E27FC236}">
                    <a16:creationId xmlns:a16="http://schemas.microsoft.com/office/drawing/2014/main" id="{1C10AEB5-F13D-E838-2F0A-53C5B4BA82CD}"/>
                  </a:ext>
                </a:extLst>
              </p:cNvPr>
              <p:cNvSpPr txBox="1">
                <a:spLocks noRot="1" noChangeAspect="1" noMove="1" noResize="1" noEditPoints="1" noAdjustHandles="1" noChangeArrowheads="1" noChangeShapeType="1" noTextEdit="1"/>
              </p:cNvSpPr>
              <p:nvPr/>
            </p:nvSpPr>
            <p:spPr>
              <a:xfrm>
                <a:off x="231530" y="4782317"/>
                <a:ext cx="11878573" cy="1200329"/>
              </a:xfrm>
              <a:prstGeom prst="rect">
                <a:avLst/>
              </a:prstGeom>
              <a:blipFill>
                <a:blip r:embed="rId7"/>
                <a:stretch>
                  <a:fillRect l="-427" t="-2105" b="-842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FF4BCB5-801E-00F8-5D9D-12E0F2687FC8}"/>
              </a:ext>
            </a:extLst>
          </p:cNvPr>
          <p:cNvPicPr>
            <a:picLocks noChangeAspect="1"/>
          </p:cNvPicPr>
          <p:nvPr/>
        </p:nvPicPr>
        <p:blipFill>
          <a:blip r:embed="rId8"/>
          <a:stretch>
            <a:fillRect/>
          </a:stretch>
        </p:blipFill>
        <p:spPr>
          <a:xfrm>
            <a:off x="2355444" y="5614346"/>
            <a:ext cx="3133887" cy="337854"/>
          </a:xfrm>
          <a:prstGeom prst="rect">
            <a:avLst/>
          </a:prstGeom>
        </p:spPr>
      </p:pic>
    </p:spTree>
    <p:extLst>
      <p:ext uri="{BB962C8B-B14F-4D97-AF65-F5344CB8AC3E}">
        <p14:creationId xmlns:p14="http://schemas.microsoft.com/office/powerpoint/2010/main" val="122744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2880B-4E51-AF4A-8B4C-B4791F3E4D4D}"/>
              </a:ext>
            </a:extLst>
          </p:cNvPr>
          <p:cNvSpPr txBox="1">
            <a:spLocks/>
          </p:cNvSpPr>
          <p:nvPr/>
        </p:nvSpPr>
        <p:spPr>
          <a:xfrm>
            <a:off x="23153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Degeneracy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22982E-BB57-D4E6-ABD0-21229EB8CAF5}"/>
                  </a:ext>
                </a:extLst>
              </p:cNvPr>
              <p:cNvSpPr txBox="1"/>
              <p:nvPr/>
            </p:nvSpPr>
            <p:spPr>
              <a:xfrm>
                <a:off x="231530" y="1244944"/>
                <a:ext cx="11809673" cy="1754326"/>
              </a:xfrm>
              <a:prstGeom prst="rect">
                <a:avLst/>
              </a:prstGeom>
              <a:noFill/>
            </p:spPr>
            <p:txBody>
              <a:bodyPr wrap="square" rtlCol="0">
                <a:spAutoFit/>
              </a:bodyPr>
              <a:lstStyle/>
              <a:p>
                <a:r>
                  <a:rPr lang="en-US" sz="1800" dirty="0">
                    <a:effectLst/>
                    <a:latin typeface="ACaslonPro"/>
                  </a:rPr>
                  <a:t>The degeneracy of hydrogen (neglecting spin) is </a:t>
                </a:r>
                <a14:m>
                  <m:oMath xmlns:m="http://schemas.openxmlformats.org/officeDocument/2006/math">
                    <m:r>
                      <a:rPr lang="en-US" b="0" i="0" dirty="0" smtClean="0">
                        <a:latin typeface="Cambria Math" panose="02040503050406030204" pitchFamily="18" charset="0"/>
                      </a:rPr>
                      <m:t>                                             </m:t>
                    </m:r>
                    <m:r>
                      <a:rPr lang="en-US" i="1" dirty="0">
                        <a:latin typeface="Cambria Math" panose="02040503050406030204" pitchFamily="18" charset="0"/>
                      </a:rPr>
                      <m:t> (=1,</m:t>
                    </m:r>
                    <m:r>
                      <a:rPr lang="en-US" b="0" i="1" dirty="0" smtClean="0">
                        <a:latin typeface="Cambria Math" panose="02040503050406030204" pitchFamily="18" charset="0"/>
                      </a:rPr>
                      <m:t>4</m:t>
                    </m:r>
                    <m:r>
                      <a:rPr lang="en-US" i="1" dirty="0">
                        <a:latin typeface="Cambria Math" panose="02040503050406030204" pitchFamily="18" charset="0"/>
                      </a:rPr>
                      <m:t>,</m:t>
                    </m:r>
                    <m:r>
                      <a:rPr lang="en-US" b="0" i="1" dirty="0" smtClean="0">
                        <a:latin typeface="Cambria Math" panose="02040503050406030204" pitchFamily="18" charset="0"/>
                      </a:rPr>
                      <m:t>9</m:t>
                    </m:r>
                    <m:r>
                      <a:rPr lang="en-US" i="1" dirty="0">
                        <a:latin typeface="Cambria Math" panose="02040503050406030204" pitchFamily="18" charset="0"/>
                      </a:rPr>
                      <m:t>,…)</m:t>
                    </m:r>
                  </m:oMath>
                </a14:m>
                <a:r>
                  <a:rPr lang="en-US" dirty="0">
                    <a:latin typeface="ACaslonPro"/>
                  </a:rPr>
                  <a:t> </a:t>
                </a:r>
                <a:r>
                  <a:rPr lang="en-US" sz="1800" dirty="0">
                    <a:effectLst/>
                    <a:latin typeface="ACaslonPro"/>
                  </a:rPr>
                  <a:t>which is greater than </a:t>
                </a:r>
              </a:p>
              <a:p>
                <a14:m>
                  <m:oMath xmlns:m="http://schemas.openxmlformats.org/officeDocument/2006/math">
                    <m:r>
                      <a:rPr lang="en-US" sz="1800" i="1" dirty="0" smtClean="0">
                        <a:effectLst/>
                        <a:latin typeface="Cambria Math" panose="02040503050406030204" pitchFamily="18" charset="0"/>
                      </a:rPr>
                      <m:t>2</m:t>
                    </m:r>
                    <m:r>
                      <a:rPr lang="en-US" sz="1800" i="1" dirty="0" smtClean="0">
                        <a:effectLst/>
                        <a:latin typeface="Cambria Math" panose="02040503050406030204" pitchFamily="18" charset="0"/>
                      </a:rPr>
                      <m:t>𝑙</m:t>
                    </m:r>
                    <m:r>
                      <a:rPr lang="en-US" sz="1800" i="1" dirty="0" smtClean="0">
                        <a:effectLst/>
                        <a:latin typeface="Cambria Math" panose="02040503050406030204" pitchFamily="18" charset="0"/>
                      </a:rPr>
                      <m:t>+1 (=1,3,5,…)</m:t>
                    </m:r>
                  </m:oMath>
                </a14:m>
                <a:r>
                  <a:rPr lang="en-US" sz="1800" dirty="0">
                    <a:effectLst/>
                    <a:latin typeface="ACaslonPro"/>
                  </a:rPr>
                  <a:t>. </a:t>
                </a:r>
              </a:p>
              <a:p>
                <a:r>
                  <a:rPr lang="en-US" dirty="0"/>
                  <a:t>Evidently hydrogen has more degeneracy than is explained by rotational invariance alone. </a:t>
                </a:r>
              </a:p>
              <a:p>
                <a:r>
                  <a:rPr lang="en-US" dirty="0"/>
                  <a:t>The source of the extra degeneracy is an additional symmetry that is unique to the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𝑟</m:t>
                    </m:r>
                    <m:r>
                      <a:rPr lang="en-US" i="1" dirty="0" smtClean="0">
                        <a:latin typeface="Cambria Math" panose="02040503050406030204" pitchFamily="18" charset="0"/>
                      </a:rPr>
                      <m:t>) = 1/</m:t>
                    </m:r>
                    <m:r>
                      <a:rPr lang="en-US" i="1" dirty="0" smtClean="0">
                        <a:latin typeface="Cambria Math" panose="02040503050406030204" pitchFamily="18" charset="0"/>
                      </a:rPr>
                      <m:t>𝑟</m:t>
                    </m:r>
                  </m:oMath>
                </a14:m>
                <a:r>
                  <a:rPr lang="en-US" dirty="0"/>
                  <a:t> potential</a:t>
                </a:r>
              </a:p>
              <a:p>
                <a:r>
                  <a:rPr lang="en-US" sz="1800" dirty="0">
                    <a:effectLst/>
                    <a:latin typeface="ACaslonPro"/>
                  </a:rPr>
                  <a:t> </a:t>
                </a:r>
                <a:endParaRPr lang="en-US" dirty="0"/>
              </a:p>
              <a:p>
                <a:r>
                  <a:rPr lang="en-US" dirty="0"/>
                  <a:t>N here is the number of “lobes” in the wave function</a:t>
                </a:r>
              </a:p>
            </p:txBody>
          </p:sp>
        </mc:Choice>
        <mc:Fallback xmlns="">
          <p:sp>
            <p:nvSpPr>
              <p:cNvPr id="4" name="TextBox 3">
                <a:extLst>
                  <a:ext uri="{FF2B5EF4-FFF2-40B4-BE49-F238E27FC236}">
                    <a16:creationId xmlns:a16="http://schemas.microsoft.com/office/drawing/2014/main" id="{1A22982E-BB57-D4E6-ABD0-21229EB8CAF5}"/>
                  </a:ext>
                </a:extLst>
              </p:cNvPr>
              <p:cNvSpPr txBox="1">
                <a:spLocks noRot="1" noChangeAspect="1" noMove="1" noResize="1" noEditPoints="1" noAdjustHandles="1" noChangeArrowheads="1" noChangeShapeType="1" noTextEdit="1"/>
              </p:cNvSpPr>
              <p:nvPr/>
            </p:nvSpPr>
            <p:spPr>
              <a:xfrm>
                <a:off x="231530" y="1244944"/>
                <a:ext cx="11809673" cy="1754326"/>
              </a:xfrm>
              <a:prstGeom prst="rect">
                <a:avLst/>
              </a:prstGeom>
              <a:blipFill>
                <a:blip r:embed="rId2"/>
                <a:stretch>
                  <a:fillRect l="-430" t="-714" b="-4286"/>
                </a:stretch>
              </a:blipFill>
            </p:spPr>
            <p:txBody>
              <a:bodyPr/>
              <a:lstStyle/>
              <a:p>
                <a:r>
                  <a:rPr lang="en-US">
                    <a:noFill/>
                  </a:rPr>
                  <a:t> </a:t>
                </a:r>
              </a:p>
            </p:txBody>
          </p:sp>
        </mc:Fallback>
      </mc:AlternateContent>
      <p:pic>
        <p:nvPicPr>
          <p:cNvPr id="6" name="Picture 5" descr="A mathematical equation with numbers and symbols&#10;&#10;Description automatically generated">
            <a:extLst>
              <a:ext uri="{FF2B5EF4-FFF2-40B4-BE49-F238E27FC236}">
                <a16:creationId xmlns:a16="http://schemas.microsoft.com/office/drawing/2014/main" id="{D01BEEC6-7CF8-1550-BD24-5B72010D098E}"/>
              </a:ext>
            </a:extLst>
          </p:cNvPr>
          <p:cNvPicPr>
            <a:picLocks noChangeAspect="1"/>
          </p:cNvPicPr>
          <p:nvPr/>
        </p:nvPicPr>
        <p:blipFill>
          <a:blip r:embed="rId3"/>
          <a:stretch>
            <a:fillRect/>
          </a:stretch>
        </p:blipFill>
        <p:spPr>
          <a:xfrm>
            <a:off x="4878721" y="1052551"/>
            <a:ext cx="2228888" cy="76662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B2549301-419B-1D7E-27F7-1365B3034A8B}"/>
              </a:ext>
            </a:extLst>
          </p:cNvPr>
          <p:cNvPicPr>
            <a:picLocks noChangeAspect="1"/>
          </p:cNvPicPr>
          <p:nvPr/>
        </p:nvPicPr>
        <p:blipFill>
          <a:blip r:embed="rId4"/>
          <a:stretch>
            <a:fillRect/>
          </a:stretch>
        </p:blipFill>
        <p:spPr>
          <a:xfrm>
            <a:off x="451757" y="3121334"/>
            <a:ext cx="3667853" cy="2927654"/>
          </a:xfrm>
          <a:prstGeom prst="rect">
            <a:avLst/>
          </a:prstGeom>
        </p:spPr>
      </p:pic>
      <p:sp>
        <p:nvSpPr>
          <p:cNvPr id="9" name="TextBox 8">
            <a:extLst>
              <a:ext uri="{FF2B5EF4-FFF2-40B4-BE49-F238E27FC236}">
                <a16:creationId xmlns:a16="http://schemas.microsoft.com/office/drawing/2014/main" id="{C40164E4-D1B9-A87B-F024-31FF9D327812}"/>
              </a:ext>
            </a:extLst>
          </p:cNvPr>
          <p:cNvSpPr txBox="1"/>
          <p:nvPr/>
        </p:nvSpPr>
        <p:spPr>
          <a:xfrm>
            <a:off x="573998" y="6149990"/>
            <a:ext cx="3423373" cy="369332"/>
          </a:xfrm>
          <a:prstGeom prst="rect">
            <a:avLst/>
          </a:prstGeom>
          <a:noFill/>
        </p:spPr>
        <p:txBody>
          <a:bodyPr wrap="none" rtlCol="0">
            <a:spAutoFit/>
          </a:bodyPr>
          <a:lstStyle/>
          <a:p>
            <a:r>
              <a:rPr lang="en-US" dirty="0"/>
              <a:t>Energy levels for the spherical well</a:t>
            </a:r>
          </a:p>
        </p:txBody>
      </p:sp>
      <p:pic>
        <p:nvPicPr>
          <p:cNvPr id="11" name="Picture 10" descr="A diagram of a graph&#10;&#10;Description automatically generated with medium confidence">
            <a:extLst>
              <a:ext uri="{FF2B5EF4-FFF2-40B4-BE49-F238E27FC236}">
                <a16:creationId xmlns:a16="http://schemas.microsoft.com/office/drawing/2014/main" id="{FB32B31F-ED1E-DFE8-F3F6-8E9BAD583D3C}"/>
              </a:ext>
            </a:extLst>
          </p:cNvPr>
          <p:cNvPicPr>
            <a:picLocks noChangeAspect="1"/>
          </p:cNvPicPr>
          <p:nvPr/>
        </p:nvPicPr>
        <p:blipFill>
          <a:blip r:embed="rId5"/>
          <a:stretch>
            <a:fillRect/>
          </a:stretch>
        </p:blipFill>
        <p:spPr>
          <a:xfrm>
            <a:off x="6219223" y="2630612"/>
            <a:ext cx="3300162" cy="3418376"/>
          </a:xfrm>
          <a:prstGeom prst="rect">
            <a:avLst/>
          </a:prstGeom>
        </p:spPr>
      </p:pic>
      <p:sp>
        <p:nvSpPr>
          <p:cNvPr id="12" name="TextBox 11">
            <a:extLst>
              <a:ext uri="{FF2B5EF4-FFF2-40B4-BE49-F238E27FC236}">
                <a16:creationId xmlns:a16="http://schemas.microsoft.com/office/drawing/2014/main" id="{8A83D5D3-D052-1B22-078D-CFE131A14AD0}"/>
              </a:ext>
            </a:extLst>
          </p:cNvPr>
          <p:cNvSpPr txBox="1"/>
          <p:nvPr/>
        </p:nvSpPr>
        <p:spPr>
          <a:xfrm>
            <a:off x="5728115" y="6011491"/>
            <a:ext cx="6463885" cy="646331"/>
          </a:xfrm>
          <a:prstGeom prst="rect">
            <a:avLst/>
          </a:prstGeom>
          <a:noFill/>
        </p:spPr>
        <p:txBody>
          <a:bodyPr wrap="none" rtlCol="0">
            <a:spAutoFit/>
          </a:bodyPr>
          <a:lstStyle/>
          <a:p>
            <a:r>
              <a:rPr lang="en-US" dirty="0"/>
              <a:t>Energy levels for the hydrogen atom. </a:t>
            </a:r>
          </a:p>
          <a:p>
            <a:r>
              <a:rPr lang="en-US" sz="1800" dirty="0">
                <a:effectLst/>
                <a:latin typeface="ACaslonPro"/>
              </a:rPr>
              <a:t>Note the extra (“accidental”) degeneracy of the hydrogen energies </a:t>
            </a:r>
            <a:endParaRPr lang="en-US" dirty="0"/>
          </a:p>
        </p:txBody>
      </p:sp>
      <p:sp>
        <p:nvSpPr>
          <p:cNvPr id="2" name="Oval 1">
            <a:extLst>
              <a:ext uri="{FF2B5EF4-FFF2-40B4-BE49-F238E27FC236}">
                <a16:creationId xmlns:a16="http://schemas.microsoft.com/office/drawing/2014/main" id="{0487D855-900E-0F9E-2510-9325408EC699}"/>
              </a:ext>
            </a:extLst>
          </p:cNvPr>
          <p:cNvSpPr/>
          <p:nvPr/>
        </p:nvSpPr>
        <p:spPr>
          <a:xfrm>
            <a:off x="6422571" y="3614057"/>
            <a:ext cx="1034143" cy="2177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Oval 4">
            <a:extLst>
              <a:ext uri="{FF2B5EF4-FFF2-40B4-BE49-F238E27FC236}">
                <a16:creationId xmlns:a16="http://schemas.microsoft.com/office/drawing/2014/main" id="{F5E7CB05-198A-386A-13D7-399F0CFE40EF}"/>
              </a:ext>
            </a:extLst>
          </p:cNvPr>
          <p:cNvSpPr/>
          <p:nvPr/>
        </p:nvSpPr>
        <p:spPr>
          <a:xfrm>
            <a:off x="6433456" y="3243943"/>
            <a:ext cx="1556658" cy="1850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387860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10677</TotalTime>
  <Words>2240</Words>
  <Application>Microsoft Macintosh PowerPoint</Application>
  <PresentationFormat>Widescreen</PresentationFormat>
  <Paragraphs>153</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ACaslonPro</vt:lpstr>
      <vt:lpstr>Arial</vt:lpstr>
      <vt:lpstr>Calibri</vt:lpstr>
      <vt:lpstr>Calibri Light</vt:lpstr>
      <vt:lpstr>Cambria Math</vt:lpstr>
      <vt:lpstr>Office Theme</vt:lpstr>
      <vt:lpstr>PHYS4260 Quantum Mechanics II Spring 2025 </vt:lpstr>
      <vt:lpstr>Outline</vt:lpstr>
      <vt:lpstr>Recap: Operator Classification</vt:lpstr>
      <vt:lpstr>PowerPoint Presentation</vt:lpstr>
      <vt:lpstr>PowerPoint Presentation</vt:lpstr>
      <vt:lpstr>Degeneracy</vt:lpstr>
      <vt:lpstr>PowerPoint Presentation</vt:lpstr>
      <vt:lpstr>PowerPoint Presentation</vt:lpstr>
      <vt:lpstr>PowerPoint Presentation</vt:lpstr>
      <vt:lpstr>Rotational Selection Rules</vt:lpstr>
      <vt:lpstr>Selection Rules for Scalar Operators</vt:lpstr>
      <vt:lpstr>Selection Rules for Scalar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Translations in Time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88</cp:revision>
  <dcterms:created xsi:type="dcterms:W3CDTF">2024-01-06T21:01:45Z</dcterms:created>
  <dcterms:modified xsi:type="dcterms:W3CDTF">2025-01-21T18:56:26Z</dcterms:modified>
</cp:coreProperties>
</file>